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77" r:id="rId6"/>
  </p:sldMasterIdLst>
  <p:notesMasterIdLst>
    <p:notesMasterId r:id="rId18"/>
  </p:notesMasterIdLst>
  <p:handoutMasterIdLst>
    <p:handoutMasterId r:id="rId19"/>
  </p:handoutMasterIdLst>
  <p:sldIdLst>
    <p:sldId id="262" r:id="rId7"/>
    <p:sldId id="261" r:id="rId8"/>
    <p:sldId id="263" r:id="rId9"/>
    <p:sldId id="268" r:id="rId10"/>
    <p:sldId id="269" r:id="rId11"/>
    <p:sldId id="264" r:id="rId12"/>
    <p:sldId id="270" r:id="rId13"/>
    <p:sldId id="265" r:id="rId14"/>
    <p:sldId id="266" r:id="rId15"/>
    <p:sldId id="267" r:id="rId16"/>
    <p:sldId id="259" r:id="rId1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Wingdings 3" panose="05040102010807070707" pitchFamily="18" charset="2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436">
          <p15:clr>
            <a:srgbClr val="A4A3A4"/>
          </p15:clr>
        </p15:guide>
        <p15:guide id="4" orient="horz" pos="905">
          <p15:clr>
            <a:srgbClr val="A4A3A4"/>
          </p15:clr>
        </p15:guide>
        <p15:guide id="5" orient="horz" pos="1043">
          <p15:clr>
            <a:srgbClr val="A4A3A4"/>
          </p15:clr>
        </p15:guide>
        <p15:guide id="6" orient="horz" pos="4110">
          <p15:clr>
            <a:srgbClr val="A4A3A4"/>
          </p15:clr>
        </p15:guide>
        <p15:guide id="7" pos="476">
          <p15:clr>
            <a:srgbClr val="A4A3A4"/>
          </p15:clr>
        </p15:guide>
        <p15:guide id="8" pos="555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0000"/>
    <a:srgbClr val="EB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 autoAdjust="0"/>
  </p:normalViewPr>
  <p:slideViewPr>
    <p:cSldViewPr>
      <p:cViewPr varScale="1">
        <p:scale>
          <a:sx n="125" d="100"/>
          <a:sy n="125" d="100"/>
        </p:scale>
        <p:origin x="3293" y="77"/>
      </p:cViewPr>
      <p:guideLst>
        <p:guide orient="horz" pos="2160"/>
        <p:guide pos="2880"/>
        <p:guide orient="horz" pos="436"/>
        <p:guide orient="horz" pos="905"/>
        <p:guide orient="horz" pos="1043"/>
        <p:guide orient="horz" pos="4110"/>
        <p:guide pos="476"/>
        <p:guide pos="555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93" d="100"/>
          <a:sy n="93" d="100"/>
        </p:scale>
        <p:origin x="3708" y="5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font" Target="fonts/font5.fntdata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handoutMaster" Target="handoutMasters/handout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8B9A6-C914-49AD-A2CA-41A97059B7FA}" type="datetimeFigureOut">
              <a:rPr lang="de-CH" smtClean="0"/>
              <a:t>12.01.2021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EAA86-B268-40B2-B963-AF8683B238E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28742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993726-DB4E-4E3B-B301-08615F64B677}" type="datetimeFigureOut">
              <a:rPr lang="de-CH" smtClean="0"/>
              <a:t>12.01.2021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680A5-F847-49D3-81EF-336668894A9D}" type="slidenum">
              <a:rPr lang="de-CH" smtClean="0"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93862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 hidden="1"/>
          <p:cNvSpPr>
            <a:spLocks noGrp="1"/>
          </p:cNvSpPr>
          <p:nvPr>
            <p:ph type="title" hasCustomPrompt="1"/>
          </p:nvPr>
        </p:nvSpPr>
        <p:spPr>
          <a:xfrm>
            <a:off x="755650" y="4950000"/>
            <a:ext cx="8064500" cy="925200"/>
          </a:xfrm>
        </p:spPr>
        <p:txBody>
          <a:bodyPr anchor="t"/>
          <a:lstStyle>
            <a:lvl1pPr>
              <a:defRPr sz="3000"/>
            </a:lvl1pPr>
          </a:lstStyle>
          <a:p>
            <a:r>
              <a:rPr lang="de-DE" dirty="0"/>
              <a:t>Dies ist der Titel der Präsentation.</a:t>
            </a:r>
            <a:endParaRPr lang="de-CH" dirty="0"/>
          </a:p>
        </p:txBody>
      </p:sp>
      <p:sp>
        <p:nvSpPr>
          <p:cNvPr id="9" name="Textplatzhalter 8" hidden="1"/>
          <p:cNvSpPr>
            <a:spLocks noGrp="1"/>
          </p:cNvSpPr>
          <p:nvPr>
            <p:ph type="body" sz="quarter" idx="10" hasCustomPrompt="1"/>
          </p:nvPr>
        </p:nvSpPr>
        <p:spPr>
          <a:xfrm>
            <a:off x="755649" y="6048000"/>
            <a:ext cx="8064000" cy="244800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CH" dirty="0"/>
              <a:t>Name Vortragender, Ort, Datum</a:t>
            </a:r>
          </a:p>
        </p:txBody>
      </p:sp>
      <p:pic>
        <p:nvPicPr>
          <p:cNvPr id="11" name="Logo_SBB_Cargo_D" hidden="1">
            <a:extLst>
              <a:ext uri="{FF2B5EF4-FFF2-40B4-BE49-F238E27FC236}">
                <a16:creationId xmlns:a16="http://schemas.microsoft.com/office/drawing/2014/main" id="{060E827C-F463-4945-83CA-C958F23E91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000" y="324000"/>
            <a:ext cx="2694713" cy="234062"/>
          </a:xfrm>
          <a:prstGeom prst="rect">
            <a:avLst/>
          </a:prstGeom>
        </p:spPr>
      </p:pic>
      <p:pic>
        <p:nvPicPr>
          <p:cNvPr id="12" name="Logo_SBB_Cargo_H" hidden="1">
            <a:extLst>
              <a:ext uri="{FF2B5EF4-FFF2-40B4-BE49-F238E27FC236}">
                <a16:creationId xmlns:a16="http://schemas.microsoft.com/office/drawing/2014/main" id="{6152C017-189A-4281-8638-C780122EB99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000" y="324000"/>
            <a:ext cx="2694713" cy="234062"/>
          </a:xfrm>
          <a:prstGeom prst="rect">
            <a:avLst/>
          </a:prstGeom>
        </p:spPr>
      </p:pic>
      <p:pic>
        <p:nvPicPr>
          <p:cNvPr id="13" name="Logo_SBB_CargoInt_D" hidden="1">
            <a:extLst>
              <a:ext uri="{FF2B5EF4-FFF2-40B4-BE49-F238E27FC236}">
                <a16:creationId xmlns:a16="http://schemas.microsoft.com/office/drawing/2014/main" id="{C17AC385-8280-4FF4-B703-53545E64307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00" y="324013"/>
            <a:ext cx="3162837" cy="234062"/>
          </a:xfrm>
          <a:prstGeom prst="rect">
            <a:avLst/>
          </a:prstGeom>
        </p:spPr>
      </p:pic>
      <p:pic>
        <p:nvPicPr>
          <p:cNvPr id="14" name="Logo_SBB_CargoInt_H" hidden="1">
            <a:extLst>
              <a:ext uri="{FF2B5EF4-FFF2-40B4-BE49-F238E27FC236}">
                <a16:creationId xmlns:a16="http://schemas.microsoft.com/office/drawing/2014/main" id="{19AB9434-6CEC-431C-B1E1-6A4FA9443B81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00" y="324000"/>
            <a:ext cx="3162837" cy="234062"/>
          </a:xfrm>
          <a:prstGeom prst="rect">
            <a:avLst/>
          </a:prstGeom>
        </p:spPr>
      </p:pic>
      <p:pic>
        <p:nvPicPr>
          <p:cNvPr id="15" name="Logo_SBB_Standard_D" hidden="1">
            <a:extLst>
              <a:ext uri="{FF2B5EF4-FFF2-40B4-BE49-F238E27FC236}">
                <a16:creationId xmlns:a16="http://schemas.microsoft.com/office/drawing/2014/main" id="{9277286A-37CB-413E-B86B-9EA6816684A4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000" y="324000"/>
            <a:ext cx="2105319" cy="235301"/>
          </a:xfrm>
          <a:prstGeom prst="rect">
            <a:avLst/>
          </a:prstGeom>
        </p:spPr>
      </p:pic>
      <p:pic>
        <p:nvPicPr>
          <p:cNvPr id="16" name="Logo_SBB_Standard_H">
            <a:extLst>
              <a:ext uri="{FF2B5EF4-FFF2-40B4-BE49-F238E27FC236}">
                <a16:creationId xmlns:a16="http://schemas.microsoft.com/office/drawing/2014/main" id="{E4ACC2FE-02AA-452D-A388-10B37E60E45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002" y="324000"/>
            <a:ext cx="2093681" cy="2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606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_SBB_Symbol">
            <a:extLst>
              <a:ext uri="{FF2B5EF4-FFF2-40B4-BE49-F238E27FC236}">
                <a16:creationId xmlns:a16="http://schemas.microsoft.com/office/drawing/2014/main" id="{9A807755-2956-4129-A43A-949F430744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473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"/>
          <p:cNvSpPr/>
          <p:nvPr userDrawn="1"/>
        </p:nvSpPr>
        <p:spPr>
          <a:xfrm>
            <a:off x="0" y="876300"/>
            <a:ext cx="7945903" cy="5991079"/>
          </a:xfrm>
          <a:custGeom>
            <a:avLst/>
            <a:gdLst>
              <a:gd name="connsiteX0" fmla="*/ 7932420 w 7932420"/>
              <a:gd name="connsiteY0" fmla="*/ 1325880 h 5646420"/>
              <a:gd name="connsiteX1" fmla="*/ 0 w 7932420"/>
              <a:gd name="connsiteY1" fmla="*/ 0 h 5646420"/>
              <a:gd name="connsiteX2" fmla="*/ 0 w 7932420"/>
              <a:gd name="connsiteY2" fmla="*/ 5646420 h 5646420"/>
              <a:gd name="connsiteX3" fmla="*/ 7924800 w 7932420"/>
              <a:gd name="connsiteY3" fmla="*/ 5646420 h 5646420"/>
              <a:gd name="connsiteX4" fmla="*/ 7932420 w 7932420"/>
              <a:gd name="connsiteY4" fmla="*/ 1325880 h 5646420"/>
              <a:gd name="connsiteX0" fmla="*/ 7932420 w 7932420"/>
              <a:gd name="connsiteY0" fmla="*/ 1325880 h 5991079"/>
              <a:gd name="connsiteX1" fmla="*/ 0 w 7932420"/>
              <a:gd name="connsiteY1" fmla="*/ 0 h 5991079"/>
              <a:gd name="connsiteX2" fmla="*/ 0 w 7932420"/>
              <a:gd name="connsiteY2" fmla="*/ 5991079 h 5991079"/>
              <a:gd name="connsiteX3" fmla="*/ 7924800 w 7932420"/>
              <a:gd name="connsiteY3" fmla="*/ 5646420 h 5991079"/>
              <a:gd name="connsiteX4" fmla="*/ 7932420 w 7932420"/>
              <a:gd name="connsiteY4" fmla="*/ 1325880 h 5991079"/>
              <a:gd name="connsiteX0" fmla="*/ 7932420 w 7932420"/>
              <a:gd name="connsiteY0" fmla="*/ 1325880 h 5991079"/>
              <a:gd name="connsiteX1" fmla="*/ 0 w 7932420"/>
              <a:gd name="connsiteY1" fmla="*/ 0 h 5991079"/>
              <a:gd name="connsiteX2" fmla="*/ 0 w 7932420"/>
              <a:gd name="connsiteY2" fmla="*/ 5991079 h 5991079"/>
              <a:gd name="connsiteX3" fmla="*/ 7931834 w 7932420"/>
              <a:gd name="connsiteY3" fmla="*/ 5984044 h 5991079"/>
              <a:gd name="connsiteX4" fmla="*/ 7932420 w 7932420"/>
              <a:gd name="connsiteY4" fmla="*/ 1325880 h 5991079"/>
              <a:gd name="connsiteX0" fmla="*/ 7932420 w 7932420"/>
              <a:gd name="connsiteY0" fmla="*/ 1325880 h 5991079"/>
              <a:gd name="connsiteX1" fmla="*/ 0 w 7932420"/>
              <a:gd name="connsiteY1" fmla="*/ 0 h 5991079"/>
              <a:gd name="connsiteX2" fmla="*/ 0 w 7932420"/>
              <a:gd name="connsiteY2" fmla="*/ 5991079 h 5991079"/>
              <a:gd name="connsiteX3" fmla="*/ 7931834 w 7932420"/>
              <a:gd name="connsiteY3" fmla="*/ 5991078 h 5991079"/>
              <a:gd name="connsiteX4" fmla="*/ 7932420 w 7932420"/>
              <a:gd name="connsiteY4" fmla="*/ 1325880 h 5991079"/>
              <a:gd name="connsiteX0" fmla="*/ 7932420 w 7945903"/>
              <a:gd name="connsiteY0" fmla="*/ 1325880 h 5991079"/>
              <a:gd name="connsiteX1" fmla="*/ 0 w 7945903"/>
              <a:gd name="connsiteY1" fmla="*/ 0 h 5991079"/>
              <a:gd name="connsiteX2" fmla="*/ 0 w 7945903"/>
              <a:gd name="connsiteY2" fmla="*/ 5991079 h 5991079"/>
              <a:gd name="connsiteX3" fmla="*/ 7945901 w 7945903"/>
              <a:gd name="connsiteY3" fmla="*/ 5991078 h 5991079"/>
              <a:gd name="connsiteX4" fmla="*/ 7932420 w 7945903"/>
              <a:gd name="connsiteY4" fmla="*/ 1325880 h 5991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45903" h="5991079">
                <a:moveTo>
                  <a:pt x="7932420" y="1325880"/>
                </a:moveTo>
                <a:lnTo>
                  <a:pt x="0" y="0"/>
                </a:lnTo>
                <a:lnTo>
                  <a:pt x="0" y="5991079"/>
                </a:lnTo>
                <a:lnTo>
                  <a:pt x="7945901" y="5991078"/>
                </a:lnTo>
                <a:cubicBezTo>
                  <a:pt x="7946096" y="4438357"/>
                  <a:pt x="7932225" y="2878601"/>
                  <a:pt x="7932420" y="1325880"/>
                </a:cubicBezTo>
                <a:close/>
              </a:path>
            </a:pathLst>
          </a:custGeom>
          <a:solidFill>
            <a:srgbClr val="EB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en-GB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11188" y="2343149"/>
            <a:ext cx="6913140" cy="3894163"/>
          </a:xfrm>
          <a:prstGeom prst="rect">
            <a:avLst/>
          </a:prstGeom>
        </p:spPr>
        <p:txBody>
          <a:bodyPr wrap="square" bIns="0" anchor="t" anchorCtr="0">
            <a:noAutofit/>
          </a:bodyPr>
          <a:lstStyle>
            <a:lvl1pPr algn="l">
              <a:lnSpc>
                <a:spcPct val="100000"/>
              </a:lnSpc>
              <a:defRPr sz="3200" b="0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/>
              <a:t>Der Kapiteltext hat maximal 5 Zeilen.</a:t>
            </a:r>
          </a:p>
        </p:txBody>
      </p:sp>
      <p:pic>
        <p:nvPicPr>
          <p:cNvPr id="6" name="Logo_SBB_Symbol">
            <a:extLst>
              <a:ext uri="{FF2B5EF4-FFF2-40B4-BE49-F238E27FC236}">
                <a16:creationId xmlns:a16="http://schemas.microsoft.com/office/drawing/2014/main" id="{2BD53549-8FB0-403C-878B-36542C5031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7307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1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"/>
          <p:cNvSpPr>
            <a:spLocks/>
          </p:cNvSpPr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de-DE" sz="2400" b="1" dirty="0"/>
          </a:p>
        </p:txBody>
      </p:sp>
      <p:sp>
        <p:nvSpPr>
          <p:cNvPr id="7" name="Freeform 1"/>
          <p:cNvSpPr/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D7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de-DE" sz="2400" b="1" dirty="0"/>
          </a:p>
        </p:txBody>
      </p:sp>
      <p:pic>
        <p:nvPicPr>
          <p:cNvPr id="8" name="Logo_SBB_Symbol">
            <a:extLst>
              <a:ext uri="{FF2B5EF4-FFF2-40B4-BE49-F238E27FC236}">
                <a16:creationId xmlns:a16="http://schemas.microsoft.com/office/drawing/2014/main" id="{4F02B223-8FE0-4656-B8F5-08683F348A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  <p:sp>
        <p:nvSpPr>
          <p:cNvPr id="9" name="Title">
            <a:extLst>
              <a:ext uri="{FF2B5EF4-FFF2-40B4-BE49-F238E27FC236}">
                <a16:creationId xmlns:a16="http://schemas.microsoft.com/office/drawing/2014/main" id="{FF901377-00B2-4CC5-91C7-D5A75DFD4A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528" y="1556793"/>
            <a:ext cx="3410272" cy="2552400"/>
          </a:xfrm>
          <a:prstGeom prst="rect">
            <a:avLst/>
          </a:prstGeom>
        </p:spPr>
        <p:txBody>
          <a:bodyPr wrap="square" bIns="0" anchor="t" anchorCtr="0">
            <a:noAutofit/>
          </a:bodyPr>
          <a:lstStyle>
            <a:lvl1pPr algn="l">
              <a:lnSpc>
                <a:spcPct val="100000"/>
              </a:lnSpc>
              <a:defRPr sz="2400" b="1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/>
              <a:t>Fügen Sie hier Ihren Text ein. Mehrere Zeilen sind möglich.</a:t>
            </a:r>
          </a:p>
        </p:txBody>
      </p:sp>
    </p:spTree>
    <p:extLst>
      <p:ext uri="{BB962C8B-B14F-4D97-AF65-F5344CB8AC3E}">
        <p14:creationId xmlns:p14="http://schemas.microsoft.com/office/powerpoint/2010/main" val="1593818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2 mit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/>
          <p:cNvSpPr/>
          <p:nvPr userDrawn="1"/>
        </p:nvSpPr>
        <p:spPr>
          <a:xfrm>
            <a:off x="-14630" y="819302"/>
            <a:ext cx="3950208" cy="6049671"/>
          </a:xfrm>
          <a:custGeom>
            <a:avLst/>
            <a:gdLst>
              <a:gd name="connsiteX0" fmla="*/ 3950208 w 3950208"/>
              <a:gd name="connsiteY0" fmla="*/ 716890 h 6049671"/>
              <a:gd name="connsiteX1" fmla="*/ 3950208 w 3950208"/>
              <a:gd name="connsiteY1" fmla="*/ 5691226 h 6049671"/>
              <a:gd name="connsiteX2" fmla="*/ 1953158 w 3950208"/>
              <a:gd name="connsiteY2" fmla="*/ 6049671 h 6049671"/>
              <a:gd name="connsiteX3" fmla="*/ 0 w 3950208"/>
              <a:gd name="connsiteY3" fmla="*/ 6049671 h 6049671"/>
              <a:gd name="connsiteX4" fmla="*/ 0 w 3950208"/>
              <a:gd name="connsiteY4" fmla="*/ 0 h 6049671"/>
              <a:gd name="connsiteX5" fmla="*/ 3950208 w 3950208"/>
              <a:gd name="connsiteY5" fmla="*/ 716890 h 6049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50208" h="6049671">
                <a:moveTo>
                  <a:pt x="3950208" y="716890"/>
                </a:moveTo>
                <a:lnTo>
                  <a:pt x="3950208" y="5691226"/>
                </a:lnTo>
                <a:lnTo>
                  <a:pt x="1953158" y="6049671"/>
                </a:lnTo>
                <a:lnTo>
                  <a:pt x="0" y="6049671"/>
                </a:lnTo>
                <a:lnTo>
                  <a:pt x="0" y="0"/>
                </a:lnTo>
                <a:lnTo>
                  <a:pt x="3950208" y="716890"/>
                </a:ln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spAutoFit/>
          </a:bodyPr>
          <a:lstStyle/>
          <a:p>
            <a:pPr algn="ctr"/>
            <a:endParaRPr lang="de-CH" sz="2400" b="1" dirty="0"/>
          </a:p>
        </p:txBody>
      </p:sp>
      <p:sp>
        <p:nvSpPr>
          <p:cNvPr id="9" name="Freeform 1"/>
          <p:cNvSpPr>
            <a:spLocks/>
          </p:cNvSpPr>
          <p:nvPr userDrawn="1"/>
        </p:nvSpPr>
        <p:spPr>
          <a:xfrm>
            <a:off x="-14630" y="819302"/>
            <a:ext cx="3950208" cy="6049671"/>
          </a:xfrm>
          <a:custGeom>
            <a:avLst/>
            <a:gdLst>
              <a:gd name="connsiteX0" fmla="*/ 3950208 w 3950208"/>
              <a:gd name="connsiteY0" fmla="*/ 716890 h 6049671"/>
              <a:gd name="connsiteX1" fmla="*/ 3950208 w 3950208"/>
              <a:gd name="connsiteY1" fmla="*/ 5691226 h 6049671"/>
              <a:gd name="connsiteX2" fmla="*/ 1953158 w 3950208"/>
              <a:gd name="connsiteY2" fmla="*/ 6049671 h 6049671"/>
              <a:gd name="connsiteX3" fmla="*/ 0 w 3950208"/>
              <a:gd name="connsiteY3" fmla="*/ 6049671 h 6049671"/>
              <a:gd name="connsiteX4" fmla="*/ 0 w 3950208"/>
              <a:gd name="connsiteY4" fmla="*/ 0 h 6049671"/>
              <a:gd name="connsiteX5" fmla="*/ 3950208 w 3950208"/>
              <a:gd name="connsiteY5" fmla="*/ 716890 h 6049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50208" h="6049671">
                <a:moveTo>
                  <a:pt x="3950208" y="716890"/>
                </a:moveTo>
                <a:lnTo>
                  <a:pt x="3950208" y="5691226"/>
                </a:lnTo>
                <a:lnTo>
                  <a:pt x="1953158" y="6049671"/>
                </a:lnTo>
                <a:lnTo>
                  <a:pt x="0" y="6049671"/>
                </a:lnTo>
                <a:lnTo>
                  <a:pt x="0" y="0"/>
                </a:lnTo>
                <a:lnTo>
                  <a:pt x="3950208" y="716890"/>
                </a:lnTo>
                <a:close/>
              </a:path>
            </a:pathLst>
          </a:custGeom>
          <a:solidFill>
            <a:srgbClr val="D7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de-CH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23528" y="1556793"/>
            <a:ext cx="3410272" cy="4752528"/>
          </a:xfrm>
          <a:prstGeom prst="rect">
            <a:avLst/>
          </a:prstGeom>
        </p:spPr>
        <p:txBody>
          <a:bodyPr wrap="square" bIns="0" anchor="t" anchorCtr="0">
            <a:noAutofit/>
          </a:bodyPr>
          <a:lstStyle>
            <a:lvl1pPr algn="l">
              <a:lnSpc>
                <a:spcPct val="100000"/>
              </a:lnSpc>
              <a:defRPr sz="2400" b="1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/>
              <a:t>Fügen Sie hier Ihren Text ein. Mehrere Zeilen sind möglich.</a:t>
            </a:r>
          </a:p>
        </p:txBody>
      </p:sp>
      <p:pic>
        <p:nvPicPr>
          <p:cNvPr id="7" name="Logo_SBB_Symbol">
            <a:extLst>
              <a:ext uri="{FF2B5EF4-FFF2-40B4-BE49-F238E27FC236}">
                <a16:creationId xmlns:a16="http://schemas.microsoft.com/office/drawing/2014/main" id="{024A6B32-828C-434C-8E8E-B5DB1B73AB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456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3 mit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>
            <a:spLocks/>
          </p:cNvSpPr>
          <p:nvPr userDrawn="1"/>
        </p:nvSpPr>
        <p:spPr>
          <a:xfrm>
            <a:off x="0" y="4986245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de-CH" sz="2400" b="1" dirty="0"/>
          </a:p>
        </p:txBody>
      </p:sp>
      <p:sp>
        <p:nvSpPr>
          <p:cNvPr id="3" name="Freeform 1"/>
          <p:cNvSpPr/>
          <p:nvPr userDrawn="1"/>
        </p:nvSpPr>
        <p:spPr>
          <a:xfrm>
            <a:off x="0" y="4993333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D7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de-CH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23530" y="5798843"/>
            <a:ext cx="5620071" cy="798509"/>
          </a:xfrm>
          <a:prstGeom prst="rect">
            <a:avLst/>
          </a:prstGeom>
        </p:spPr>
        <p:txBody>
          <a:bodyPr wrap="square" bIns="0" anchor="t" anchorCtr="0">
            <a:noAutofit/>
          </a:bodyPr>
          <a:lstStyle>
            <a:lvl1pPr algn="l">
              <a:lnSpc>
                <a:spcPct val="100000"/>
              </a:lnSpc>
              <a:defRPr sz="2400" b="1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/>
              <a:t>Fügen Sie hier Ihren Text ein. </a:t>
            </a:r>
            <a:br>
              <a:rPr lang="de-CH" noProof="0" dirty="0"/>
            </a:br>
            <a:r>
              <a:rPr lang="de-CH" noProof="0" dirty="0"/>
              <a:t>Zwei Zeilen möglich.</a:t>
            </a:r>
          </a:p>
        </p:txBody>
      </p:sp>
      <p:pic>
        <p:nvPicPr>
          <p:cNvPr id="9" name="Logo_SBB_Symbol">
            <a:extLst>
              <a:ext uri="{FF2B5EF4-FFF2-40B4-BE49-F238E27FC236}">
                <a16:creationId xmlns:a16="http://schemas.microsoft.com/office/drawing/2014/main" id="{6A836F20-2B53-4317-A717-22BE4639A4F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703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 mit Bil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"/>
          <p:cNvSpPr>
            <a:spLocks/>
          </p:cNvSpPr>
          <p:nvPr userDrawn="1"/>
        </p:nvSpPr>
        <p:spPr>
          <a:xfrm>
            <a:off x="0" y="4986245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de-CH" sz="2400" b="1" dirty="0"/>
          </a:p>
        </p:txBody>
      </p:sp>
      <p:sp>
        <p:nvSpPr>
          <p:cNvPr id="3" name="Freeform 1"/>
          <p:cNvSpPr/>
          <p:nvPr userDrawn="1"/>
        </p:nvSpPr>
        <p:spPr>
          <a:xfrm>
            <a:off x="0" y="4993333"/>
            <a:ext cx="6323428" cy="1871003"/>
          </a:xfrm>
          <a:custGeom>
            <a:avLst/>
            <a:gdLst>
              <a:gd name="connsiteX0" fmla="*/ 6323428 w 6323428"/>
              <a:gd name="connsiteY0" fmla="*/ 661182 h 1871003"/>
              <a:gd name="connsiteX1" fmla="*/ 6323428 w 6323428"/>
              <a:gd name="connsiteY1" fmla="*/ 1871003 h 1871003"/>
              <a:gd name="connsiteX2" fmla="*/ 0 w 6323428"/>
              <a:gd name="connsiteY2" fmla="*/ 1871003 h 1871003"/>
              <a:gd name="connsiteX3" fmla="*/ 0 w 6323428"/>
              <a:gd name="connsiteY3" fmla="*/ 0 h 1871003"/>
              <a:gd name="connsiteX4" fmla="*/ 6323428 w 6323428"/>
              <a:gd name="connsiteY4" fmla="*/ 661182 h 1871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3428" h="1871003">
                <a:moveTo>
                  <a:pt x="6323428" y="661182"/>
                </a:moveTo>
                <a:lnTo>
                  <a:pt x="6323428" y="1871003"/>
                </a:lnTo>
                <a:lnTo>
                  <a:pt x="0" y="1871003"/>
                </a:lnTo>
                <a:lnTo>
                  <a:pt x="0" y="0"/>
                </a:lnTo>
                <a:lnTo>
                  <a:pt x="6323428" y="661182"/>
                </a:lnTo>
                <a:close/>
              </a:path>
            </a:pathLst>
          </a:custGeom>
          <a:solidFill>
            <a:srgbClr val="D7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de-CH" sz="2400" b="1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323530" y="5798843"/>
            <a:ext cx="5688630" cy="798509"/>
          </a:xfrm>
          <a:prstGeom prst="rect">
            <a:avLst/>
          </a:prstGeom>
        </p:spPr>
        <p:txBody>
          <a:bodyPr wrap="square" bIns="0" anchor="t" anchorCtr="0">
            <a:noAutofit/>
          </a:bodyPr>
          <a:lstStyle>
            <a:lvl1pPr algn="l">
              <a:lnSpc>
                <a:spcPts val="3100"/>
              </a:lnSpc>
              <a:defRPr sz="2800" b="1" cap="none"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/>
              <a:t>Danke für Ihre Aufmerksamkeit.</a:t>
            </a:r>
          </a:p>
        </p:txBody>
      </p:sp>
      <p:pic>
        <p:nvPicPr>
          <p:cNvPr id="24" name="Logo_SBB_Cargo_D" hidden="1">
            <a:extLst>
              <a:ext uri="{FF2B5EF4-FFF2-40B4-BE49-F238E27FC236}">
                <a16:creationId xmlns:a16="http://schemas.microsoft.com/office/drawing/2014/main" id="{E4BAE742-5148-4807-B613-DDC51AF760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000" y="324000"/>
            <a:ext cx="2694713" cy="234062"/>
          </a:xfrm>
          <a:prstGeom prst="rect">
            <a:avLst/>
          </a:prstGeom>
        </p:spPr>
      </p:pic>
      <p:pic>
        <p:nvPicPr>
          <p:cNvPr id="26" name="Logo_SBB_Cargo_H" hidden="1">
            <a:extLst>
              <a:ext uri="{FF2B5EF4-FFF2-40B4-BE49-F238E27FC236}">
                <a16:creationId xmlns:a16="http://schemas.microsoft.com/office/drawing/2014/main" id="{7CB63AF3-3C84-4F25-842F-2130CA39D99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000" y="324000"/>
            <a:ext cx="2694713" cy="234062"/>
          </a:xfrm>
          <a:prstGeom prst="rect">
            <a:avLst/>
          </a:prstGeom>
        </p:spPr>
      </p:pic>
      <p:pic>
        <p:nvPicPr>
          <p:cNvPr id="28" name="Logo_SBB_CargoInt_D" hidden="1">
            <a:extLst>
              <a:ext uri="{FF2B5EF4-FFF2-40B4-BE49-F238E27FC236}">
                <a16:creationId xmlns:a16="http://schemas.microsoft.com/office/drawing/2014/main" id="{188B11B6-FDB4-41D8-BE03-AE5961D98E3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00" y="324013"/>
            <a:ext cx="3162837" cy="234062"/>
          </a:xfrm>
          <a:prstGeom prst="rect">
            <a:avLst/>
          </a:prstGeom>
        </p:spPr>
      </p:pic>
      <p:pic>
        <p:nvPicPr>
          <p:cNvPr id="30" name="Logo_SBB_CargoInt_H" hidden="1">
            <a:extLst>
              <a:ext uri="{FF2B5EF4-FFF2-40B4-BE49-F238E27FC236}">
                <a16:creationId xmlns:a16="http://schemas.microsoft.com/office/drawing/2014/main" id="{E037D262-14C0-4D86-863E-DE02862C8624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00" y="324000"/>
            <a:ext cx="3162837" cy="234062"/>
          </a:xfrm>
          <a:prstGeom prst="rect">
            <a:avLst/>
          </a:prstGeom>
        </p:spPr>
      </p:pic>
      <p:pic>
        <p:nvPicPr>
          <p:cNvPr id="32" name="Logo_SBB_Standard_D" hidden="1">
            <a:extLst>
              <a:ext uri="{FF2B5EF4-FFF2-40B4-BE49-F238E27FC236}">
                <a16:creationId xmlns:a16="http://schemas.microsoft.com/office/drawing/2014/main" id="{011E80AA-D030-4314-A0FC-8C243DD4472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000" y="324000"/>
            <a:ext cx="2105319" cy="235301"/>
          </a:xfrm>
          <a:prstGeom prst="rect">
            <a:avLst/>
          </a:prstGeom>
        </p:spPr>
      </p:pic>
      <p:pic>
        <p:nvPicPr>
          <p:cNvPr id="34" name="Logo_SBB_Standard_H">
            <a:extLst>
              <a:ext uri="{FF2B5EF4-FFF2-40B4-BE49-F238E27FC236}">
                <a16:creationId xmlns:a16="http://schemas.microsoft.com/office/drawing/2014/main" id="{9FF4558D-2B5C-406F-AA11-4811B1E1E7DA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002" y="324000"/>
            <a:ext cx="2093681" cy="2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54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/>
          <p:cNvSpPr>
            <a:spLocks/>
          </p:cNvSpPr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E2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tIns="108000" rIns="432000" bIns="144000" rtlCol="0" anchor="t" anchorCtr="0">
            <a:noAutofit/>
          </a:bodyPr>
          <a:lstStyle/>
          <a:p>
            <a:pPr algn="ctr"/>
            <a:endParaRPr lang="de-DE" sz="2400" b="1" dirty="0"/>
          </a:p>
        </p:txBody>
      </p:sp>
      <p:sp>
        <p:nvSpPr>
          <p:cNvPr id="11" name="Freeform 1"/>
          <p:cNvSpPr/>
          <p:nvPr userDrawn="1"/>
        </p:nvSpPr>
        <p:spPr>
          <a:xfrm>
            <a:off x="-14400" y="838201"/>
            <a:ext cx="3981450" cy="4146550"/>
          </a:xfrm>
          <a:custGeom>
            <a:avLst/>
            <a:gdLst>
              <a:gd name="connsiteX0" fmla="*/ 6350 w 3981450"/>
              <a:gd name="connsiteY0" fmla="*/ 0 h 4146550"/>
              <a:gd name="connsiteX1" fmla="*/ 3981450 w 3981450"/>
              <a:gd name="connsiteY1" fmla="*/ 704850 h 4146550"/>
              <a:gd name="connsiteX2" fmla="*/ 3981450 w 3981450"/>
              <a:gd name="connsiteY2" fmla="*/ 3454400 h 4146550"/>
              <a:gd name="connsiteX3" fmla="*/ 0 w 3981450"/>
              <a:gd name="connsiteY3" fmla="*/ 4146550 h 4146550"/>
              <a:gd name="connsiteX4" fmla="*/ 6350 w 3981450"/>
              <a:gd name="connsiteY4" fmla="*/ 0 h 414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81450" h="4146550">
                <a:moveTo>
                  <a:pt x="6350" y="0"/>
                </a:moveTo>
                <a:lnTo>
                  <a:pt x="3981450" y="704850"/>
                </a:lnTo>
                <a:lnTo>
                  <a:pt x="3981450" y="3454400"/>
                </a:lnTo>
                <a:lnTo>
                  <a:pt x="0" y="4146550"/>
                </a:lnTo>
                <a:cubicBezTo>
                  <a:pt x="4233" y="2764367"/>
                  <a:pt x="12700" y="0"/>
                  <a:pt x="6350" y="0"/>
                </a:cubicBezTo>
                <a:close/>
              </a:path>
            </a:pathLst>
          </a:custGeom>
          <a:solidFill>
            <a:srgbClr val="D7000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216000" tIns="108000" rIns="432000" bIns="144000" rtlCol="0" anchor="t" anchorCtr="0">
            <a:noAutofit/>
          </a:bodyPr>
          <a:lstStyle/>
          <a:p>
            <a:pPr algn="ctr"/>
            <a:endParaRPr lang="de-DE" sz="2400" b="1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3528" y="3592068"/>
            <a:ext cx="3181672" cy="701028"/>
          </a:xfrm>
          <a:prstGeom prst="rect">
            <a:avLst/>
          </a:prstGeom>
        </p:spPr>
        <p:txBody>
          <a:bodyPr vert="horz" t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noProof="0" dirty="0"/>
              <a:t>Name Vortragender, Ort, Datum</a:t>
            </a:r>
          </a:p>
        </p:txBody>
      </p:sp>
      <p:sp>
        <p:nvSpPr>
          <p:cNvPr id="13" name="Title 1" title="Dies ist der Titel der Präsentation."/>
          <p:cNvSpPr>
            <a:spLocks noGrp="1"/>
          </p:cNvSpPr>
          <p:nvPr>
            <p:ph type="ctrTitle" hasCustomPrompt="1"/>
          </p:nvPr>
        </p:nvSpPr>
        <p:spPr>
          <a:xfrm>
            <a:off x="323529" y="1556792"/>
            <a:ext cx="3181671" cy="1800200"/>
          </a:xfrm>
          <a:prstGeom prst="rect">
            <a:avLst/>
          </a:prstGeom>
        </p:spPr>
        <p:txBody>
          <a:bodyPr vert="horz" bIns="0">
            <a:noAutofit/>
          </a:bodyPr>
          <a:lstStyle>
            <a:lvl1pPr>
              <a:lnSpc>
                <a:spcPct val="100000"/>
              </a:lnSpc>
              <a:defRPr baseline="0">
                <a:solidFill>
                  <a:srgbClr val="FFFFFF"/>
                </a:solidFill>
              </a:defRPr>
            </a:lvl1pPr>
          </a:lstStyle>
          <a:p>
            <a:r>
              <a:rPr lang="de-CH" noProof="0" dirty="0"/>
              <a:t>Dies ist der Titel der Präsentation.</a:t>
            </a:r>
          </a:p>
        </p:txBody>
      </p:sp>
      <p:pic>
        <p:nvPicPr>
          <p:cNvPr id="19" name="Logo_SBB_Cargo_D" hidden="1">
            <a:extLst>
              <a:ext uri="{FF2B5EF4-FFF2-40B4-BE49-F238E27FC236}">
                <a16:creationId xmlns:a16="http://schemas.microsoft.com/office/drawing/2014/main" id="{6F2A67B3-1808-4002-B825-AAA48F1623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000" y="324000"/>
            <a:ext cx="2694713" cy="234062"/>
          </a:xfrm>
          <a:prstGeom prst="rect">
            <a:avLst/>
          </a:prstGeom>
        </p:spPr>
      </p:pic>
      <p:pic>
        <p:nvPicPr>
          <p:cNvPr id="20" name="Logo_SBB_Cargo_H" hidden="1">
            <a:extLst>
              <a:ext uri="{FF2B5EF4-FFF2-40B4-BE49-F238E27FC236}">
                <a16:creationId xmlns:a16="http://schemas.microsoft.com/office/drawing/2014/main" id="{F39FEAD0-494A-4F10-84AD-B71E70F0FE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000" y="324000"/>
            <a:ext cx="2694713" cy="234062"/>
          </a:xfrm>
          <a:prstGeom prst="rect">
            <a:avLst/>
          </a:prstGeom>
        </p:spPr>
      </p:pic>
      <p:pic>
        <p:nvPicPr>
          <p:cNvPr id="21" name="Logo_SBB_CargoInt_D" hidden="1">
            <a:extLst>
              <a:ext uri="{FF2B5EF4-FFF2-40B4-BE49-F238E27FC236}">
                <a16:creationId xmlns:a16="http://schemas.microsoft.com/office/drawing/2014/main" id="{76496D07-EDD8-4EFF-BB61-6C447FE3F70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00" y="324013"/>
            <a:ext cx="3162837" cy="234062"/>
          </a:xfrm>
          <a:prstGeom prst="rect">
            <a:avLst/>
          </a:prstGeom>
        </p:spPr>
      </p:pic>
      <p:pic>
        <p:nvPicPr>
          <p:cNvPr id="22" name="Logo_SBB_CargoInt_H" hidden="1">
            <a:extLst>
              <a:ext uri="{FF2B5EF4-FFF2-40B4-BE49-F238E27FC236}">
                <a16:creationId xmlns:a16="http://schemas.microsoft.com/office/drawing/2014/main" id="{10AEC8A0-42AA-472F-ADF4-181E09568D4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400" y="324000"/>
            <a:ext cx="3162837" cy="234062"/>
          </a:xfrm>
          <a:prstGeom prst="rect">
            <a:avLst/>
          </a:prstGeom>
        </p:spPr>
      </p:pic>
      <p:pic>
        <p:nvPicPr>
          <p:cNvPr id="23" name="Logo_SBB_Standard_D" hidden="1">
            <a:extLst>
              <a:ext uri="{FF2B5EF4-FFF2-40B4-BE49-F238E27FC236}">
                <a16:creationId xmlns:a16="http://schemas.microsoft.com/office/drawing/2014/main" id="{583EA1D3-60EA-407B-B94D-400E44A54E2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000" y="324000"/>
            <a:ext cx="2105319" cy="235301"/>
          </a:xfrm>
          <a:prstGeom prst="rect">
            <a:avLst/>
          </a:prstGeom>
        </p:spPr>
      </p:pic>
      <p:pic>
        <p:nvPicPr>
          <p:cNvPr id="24" name="Logo_SBB_Standard_H">
            <a:extLst>
              <a:ext uri="{FF2B5EF4-FFF2-40B4-BE49-F238E27FC236}">
                <a16:creationId xmlns:a16="http://schemas.microsoft.com/office/drawing/2014/main" id="{12D083D6-9201-4B8E-8B74-CB593D71CA0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0002" y="324000"/>
            <a:ext cx="2093681" cy="2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045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692150"/>
            <a:ext cx="8064500" cy="738664"/>
          </a:xfrm>
          <a:prstGeom prst="rect">
            <a:avLst/>
          </a:prstGeom>
        </p:spPr>
        <p:txBody>
          <a:bodyPr wrap="square"/>
          <a:lstStyle>
            <a:lvl1pPr>
              <a:defRPr/>
            </a:lvl1pPr>
          </a:lstStyle>
          <a:p>
            <a:r>
              <a:rPr lang="de-CH" noProof="0" dirty="0"/>
              <a:t>Agenda.</a:t>
            </a:r>
            <a:br>
              <a:rPr lang="de-CH" noProof="0" dirty="0"/>
            </a:br>
            <a:r>
              <a:rPr lang="de-CH" noProof="0" dirty="0"/>
              <a:t>Titel maximal zweizeilig.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noProof="0" dirty="0"/>
              <a:t>SBB • Division • Abteilung oder Bereich • DD.MM.YY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1774" y="6618257"/>
            <a:ext cx="298376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 b="1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 dirty="0"/>
          </a:p>
        </p:txBody>
      </p:sp>
      <p:sp>
        <p:nvSpPr>
          <p:cNvPr id="4" name="Agenda"/>
          <p:cNvSpPr>
            <a:spLocks noGrp="1"/>
          </p:cNvSpPr>
          <p:nvPr>
            <p:ph type="body" sz="quarter" idx="10" hasCustomPrompt="1"/>
          </p:nvPr>
        </p:nvSpPr>
        <p:spPr>
          <a:xfrm>
            <a:off x="755651" y="1656000"/>
            <a:ext cx="8069036" cy="4859337"/>
          </a:xfrm>
          <a:prstGeom prst="rect">
            <a:avLst/>
          </a:prstGeom>
        </p:spPr>
        <p:txBody>
          <a:bodyPr/>
          <a:lstStyle>
            <a:lvl1pPr marL="288000" indent="-288000">
              <a:spcBef>
                <a:spcPts val="600"/>
              </a:spcBef>
              <a:buSzPct val="100000"/>
              <a:buFont typeface="+mj-lt"/>
              <a:buAutoNum type="arabicPeriod"/>
              <a:defRPr/>
            </a:lvl1pPr>
            <a:lvl2pPr marL="539750" indent="-250825">
              <a:spcBef>
                <a:spcPts val="600"/>
              </a:spcBef>
              <a:defRPr/>
            </a:lvl2pPr>
            <a:lvl3pPr marL="806450" indent="-266700">
              <a:spcBef>
                <a:spcPts val="600"/>
              </a:spcBef>
              <a:tabLst/>
              <a:defRPr/>
            </a:lvl3pPr>
            <a:lvl4pPr marL="1079500" indent="-273050">
              <a:spcBef>
                <a:spcPts val="600"/>
              </a:spcBef>
              <a:tabLst/>
              <a:defRPr/>
            </a:lvl4pPr>
            <a:lvl5pPr marL="1346200" indent="-266700">
              <a:spcBef>
                <a:spcPts val="600"/>
              </a:spcBef>
              <a:defRPr/>
            </a:lvl5pPr>
          </a:lstStyle>
          <a:p>
            <a:pPr lvl="0"/>
            <a:r>
              <a:rPr lang="de-DE" noProof="0" dirty="0"/>
              <a:t>Text durch Klicken hinzufügen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pic>
        <p:nvPicPr>
          <p:cNvPr id="5" name="Logo_SBB_Symbol">
            <a:extLst>
              <a:ext uri="{FF2B5EF4-FFF2-40B4-BE49-F238E27FC236}">
                <a16:creationId xmlns:a16="http://schemas.microsoft.com/office/drawing/2014/main" id="{7727ADFB-4212-427B-BF97-96B2436E25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21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692150"/>
            <a:ext cx="8064500" cy="738664"/>
          </a:xfrm>
          <a:prstGeom prst="rect">
            <a:avLst/>
          </a:prstGeom>
        </p:spPr>
        <p:txBody>
          <a:bodyPr wrap="square"/>
          <a:lstStyle/>
          <a:p>
            <a:r>
              <a:rPr lang="de-CH" noProof="0" dirty="0"/>
              <a:t>Textfolie.</a:t>
            </a:r>
            <a:br>
              <a:rPr lang="de-CH" noProof="0" dirty="0"/>
            </a:br>
            <a:r>
              <a:rPr lang="de-CH" noProof="0" dirty="0"/>
              <a:t>Titel maximal zweizeilig.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noProof="0" dirty="0"/>
              <a:t>SBB • Division • Abteilung oder Bereich • DD.MM.YY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1774" y="6618257"/>
            <a:ext cx="298376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 b="1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755650" y="1656000"/>
            <a:ext cx="8064500" cy="485933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noProof="0" dirty="0"/>
              <a:t>Text durch Klicken hinzufügen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pic>
        <p:nvPicPr>
          <p:cNvPr id="7" name="Logo_SBB_Symbol">
            <a:extLst>
              <a:ext uri="{FF2B5EF4-FFF2-40B4-BE49-F238E27FC236}">
                <a16:creationId xmlns:a16="http://schemas.microsoft.com/office/drawing/2014/main" id="{7FEC6466-3DFE-472D-AD35-3E71E756F9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746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692150"/>
            <a:ext cx="8064500" cy="738664"/>
          </a:xfrm>
          <a:prstGeom prst="rect">
            <a:avLst/>
          </a:prstGeom>
        </p:spPr>
        <p:txBody>
          <a:bodyPr wrap="square"/>
          <a:lstStyle>
            <a:lvl1pPr>
              <a:defRPr/>
            </a:lvl1pPr>
          </a:lstStyle>
          <a:p>
            <a:r>
              <a:rPr lang="de-CH" noProof="0" dirty="0"/>
              <a:t>Zweispaltige Textfolie.</a:t>
            </a:r>
            <a:br>
              <a:rPr lang="de-CH" noProof="0" dirty="0"/>
            </a:br>
            <a:r>
              <a:rPr lang="de-CH" noProof="0" dirty="0"/>
              <a:t>Titel maximal zweizeilig.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noProof="0" dirty="0"/>
              <a:t>SBB • Division • Abteilung oder Bereich • DD.MM.YY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1774" y="6618257"/>
            <a:ext cx="298376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 b="1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56000" y="1656000"/>
            <a:ext cx="3960000" cy="486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noProof="0" dirty="0"/>
              <a:t>Text durch Klicken hinzufügen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860000" y="1656000"/>
            <a:ext cx="3960000" cy="486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noProof="0" dirty="0"/>
              <a:t>Text durch Klicken hinzufügen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pic>
        <p:nvPicPr>
          <p:cNvPr id="10" name="Logo_SBB_Symbol">
            <a:extLst>
              <a:ext uri="{FF2B5EF4-FFF2-40B4-BE49-F238E27FC236}">
                <a16:creationId xmlns:a16="http://schemas.microsoft.com/office/drawing/2014/main" id="{6A3A32B9-D1E5-4A20-BF50-DD87197E06A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47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692150"/>
            <a:ext cx="8064500" cy="738664"/>
          </a:xfrm>
          <a:prstGeom prst="rect">
            <a:avLst/>
          </a:prstGeom>
        </p:spPr>
        <p:txBody>
          <a:bodyPr wrap="square"/>
          <a:lstStyle>
            <a:lvl1pPr>
              <a:defRPr baseline="0"/>
            </a:lvl1pPr>
          </a:lstStyle>
          <a:p>
            <a:r>
              <a:rPr lang="de-DE" dirty="0"/>
              <a:t>Objektfolie. </a:t>
            </a:r>
            <a:br>
              <a:rPr lang="de-DE" dirty="0"/>
            </a:br>
            <a:r>
              <a:rPr lang="de-DE" dirty="0"/>
              <a:t>Titel maximal zweizeilig.</a:t>
            </a:r>
            <a:endParaRPr lang="de-CH" noProof="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noProof="0" dirty="0"/>
              <a:t>SBB • Division • Abteilung oder Bereich • DD.MM.YY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1774" y="6618257"/>
            <a:ext cx="298376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 b="1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0" hasCustomPrompt="1"/>
          </p:nvPr>
        </p:nvSpPr>
        <p:spPr>
          <a:xfrm>
            <a:off x="755650" y="1655999"/>
            <a:ext cx="8064500" cy="4867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noProof="0" dirty="0"/>
              <a:t>Text durch Klicken hinzufügen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pic>
        <p:nvPicPr>
          <p:cNvPr id="8" name="Logo_SBB_Symbol">
            <a:extLst>
              <a:ext uri="{FF2B5EF4-FFF2-40B4-BE49-F238E27FC236}">
                <a16:creationId xmlns:a16="http://schemas.microsoft.com/office/drawing/2014/main" id="{7C2F08AF-3B86-4045-AD8B-D4D94A3F8C0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897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, Text und 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692150"/>
            <a:ext cx="8064500" cy="738664"/>
          </a:xfrm>
          <a:prstGeom prst="rect">
            <a:avLst/>
          </a:prstGeom>
        </p:spPr>
        <p:txBody>
          <a:bodyPr wrap="square"/>
          <a:lstStyle>
            <a:lvl1pPr>
              <a:defRPr baseline="0"/>
            </a:lvl1pPr>
          </a:lstStyle>
          <a:p>
            <a:r>
              <a:rPr lang="de-CH" noProof="0" dirty="0"/>
              <a:t>Objektfolie.</a:t>
            </a:r>
            <a:br>
              <a:rPr lang="de-CH" noProof="0" dirty="0"/>
            </a:br>
            <a:r>
              <a:rPr lang="de-CH" noProof="0" dirty="0"/>
              <a:t>Titel maximal zweizeilig.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noProof="0" dirty="0"/>
              <a:t>SBB • Division • Abteilung oder Bereich • DD.MM.YY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1774" y="6618257"/>
            <a:ext cx="298376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 b="1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0" hasCustomPrompt="1"/>
          </p:nvPr>
        </p:nvSpPr>
        <p:spPr>
          <a:xfrm>
            <a:off x="755650" y="2451600"/>
            <a:ext cx="8064500" cy="3528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noProof="0" dirty="0"/>
              <a:t>Text durch Klicken hinzufügen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 hasCustomPrompt="1"/>
          </p:nvPr>
        </p:nvSpPr>
        <p:spPr>
          <a:xfrm>
            <a:off x="755650" y="1656000"/>
            <a:ext cx="8064500" cy="720000"/>
          </a:xfrm>
        </p:spPr>
        <p:txBody>
          <a:bodyPr/>
          <a:lstStyle>
            <a:lvl1pPr marL="0" indent="0">
              <a:buNone/>
              <a:defRPr/>
            </a:lvl1pPr>
            <a:lvl2pPr marL="288000" indent="0">
              <a:buNone/>
              <a:defRPr/>
            </a:lvl2pPr>
            <a:lvl3pPr marL="576000" indent="0">
              <a:buNone/>
              <a:defRPr/>
            </a:lvl3pPr>
            <a:lvl4pPr marL="1151863" indent="0">
              <a:buNone/>
              <a:defRPr/>
            </a:lvl4pPr>
            <a:lvl5pPr marL="1512000" indent="0">
              <a:buNone/>
              <a:defRPr/>
            </a:lvl5pPr>
          </a:lstStyle>
          <a:p>
            <a:pPr lvl="0"/>
            <a:r>
              <a:rPr lang="de-DE" noProof="0" dirty="0"/>
              <a:t>Text durch Klicken hinzufügen</a:t>
            </a:r>
          </a:p>
        </p:txBody>
      </p:sp>
      <p:pic>
        <p:nvPicPr>
          <p:cNvPr id="10" name="Logo_SBB_Symbol">
            <a:extLst>
              <a:ext uri="{FF2B5EF4-FFF2-40B4-BE49-F238E27FC236}">
                <a16:creationId xmlns:a16="http://schemas.microsoft.com/office/drawing/2014/main" id="{16A07A45-94DA-45B0-92E1-B02062CAD1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034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und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692150"/>
            <a:ext cx="8064500" cy="738664"/>
          </a:xfrm>
          <a:prstGeom prst="rect">
            <a:avLst/>
          </a:prstGeom>
        </p:spPr>
        <p:txBody>
          <a:bodyPr wrap="square"/>
          <a:lstStyle>
            <a:lvl1pPr>
              <a:defRPr baseline="0"/>
            </a:lvl1pPr>
          </a:lstStyle>
          <a:p>
            <a:r>
              <a:rPr lang="de-CH" noProof="0" dirty="0"/>
              <a:t>Textfolie mit Bild.</a:t>
            </a:r>
            <a:br>
              <a:rPr lang="de-CH" noProof="0" dirty="0"/>
            </a:br>
            <a:r>
              <a:rPr lang="de-CH" noProof="0" dirty="0"/>
              <a:t>Titel maximal zweizeilig.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noProof="0" dirty="0"/>
              <a:t>SBB • Division • Abteilung oder Bereich • DD.MM.YY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1774" y="6618257"/>
            <a:ext cx="298376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 b="1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 hasCustomPrompt="1"/>
          </p:nvPr>
        </p:nvSpPr>
        <p:spPr>
          <a:xfrm>
            <a:off x="5904000" y="1656000"/>
            <a:ext cx="3240000" cy="4859337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de-CH" dirty="0"/>
              <a:t>Klicken Sie hier, um ein Bild einzufügen.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2" hasCustomPrompt="1"/>
          </p:nvPr>
        </p:nvSpPr>
        <p:spPr>
          <a:xfrm>
            <a:off x="755650" y="1656000"/>
            <a:ext cx="5040000" cy="4867200"/>
          </a:xfrm>
        </p:spPr>
        <p:txBody>
          <a:bodyPr/>
          <a:lstStyle/>
          <a:p>
            <a:pPr lvl="0"/>
            <a:r>
              <a:rPr lang="de-DE" noProof="0" dirty="0"/>
              <a:t>Text durch Klicken hinzufügen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pic>
        <p:nvPicPr>
          <p:cNvPr id="11" name="Logo_SBB_Symbol">
            <a:extLst>
              <a:ext uri="{FF2B5EF4-FFF2-40B4-BE49-F238E27FC236}">
                <a16:creationId xmlns:a16="http://schemas.microsoft.com/office/drawing/2014/main" id="{1B1BBF65-2875-4E9A-8FD5-61A70DCF12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496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692150"/>
            <a:ext cx="8064500" cy="738664"/>
          </a:xfrm>
          <a:prstGeom prst="rect">
            <a:avLst/>
          </a:prstGeom>
        </p:spPr>
        <p:txBody>
          <a:bodyPr wrap="square"/>
          <a:lstStyle>
            <a:lvl1pPr>
              <a:defRPr baseline="0"/>
            </a:lvl1pPr>
          </a:lstStyle>
          <a:p>
            <a:r>
              <a:rPr lang="de-CH" noProof="0" dirty="0"/>
              <a:t>Textfolie mit Bild.</a:t>
            </a:r>
            <a:br>
              <a:rPr lang="de-CH" noProof="0" dirty="0"/>
            </a:br>
            <a:r>
              <a:rPr lang="de-CH" noProof="0" dirty="0"/>
              <a:t>Titel maximal zweizeilig.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noProof="0" dirty="0"/>
              <a:t>SBB • Division • Abteilung oder Bereich • DD.MM.YY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1774" y="6618257"/>
            <a:ext cx="298376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 b="1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 dirty="0"/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656000"/>
            <a:ext cx="3240000" cy="4859337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de-CH" dirty="0"/>
              <a:t>Klicken Sie hier, um ein Bild einzufügen.</a:t>
            </a:r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348000" y="1656000"/>
            <a:ext cx="5472000" cy="4867200"/>
          </a:xfrm>
        </p:spPr>
        <p:txBody>
          <a:bodyPr/>
          <a:lstStyle/>
          <a:p>
            <a:pPr lvl="0"/>
            <a:r>
              <a:rPr lang="de-DE" noProof="0" dirty="0"/>
              <a:t>Text durch Klicken hinzufügen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pic>
        <p:nvPicPr>
          <p:cNvPr id="11" name="Logo_SBB_Symbol">
            <a:extLst>
              <a:ext uri="{FF2B5EF4-FFF2-40B4-BE49-F238E27FC236}">
                <a16:creationId xmlns:a16="http://schemas.microsoft.com/office/drawing/2014/main" id="{A836C2B6-4E2E-4CBF-99E2-F1D7D3A307C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2345" y="318765"/>
            <a:ext cx="706854" cy="23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27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de-CH" noProof="0" dirty="0"/>
              <a:t>SBB • Division • Abteilung oder Bereich • DD.MM.YY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21774" y="6618257"/>
            <a:ext cx="298376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algn="r">
              <a:defRPr sz="600" b="1">
                <a:solidFill>
                  <a:srgbClr val="0000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5E115662-413A-4888-B9BC-797CDE14544F}" type="slidenum">
              <a:rPr lang="de-CH" noProof="0" smtClean="0"/>
              <a:pPr/>
              <a:t>‹Nr.›</a:t>
            </a:fld>
            <a:endParaRPr lang="de-CH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5650" y="692150"/>
            <a:ext cx="8064500" cy="738664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de-CH" noProof="0" dirty="0"/>
              <a:t>Titelmasterformat durch Klicken bearbeiten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idx="1"/>
          </p:nvPr>
        </p:nvSpPr>
        <p:spPr>
          <a:xfrm>
            <a:off x="755650" y="1656000"/>
            <a:ext cx="8064500" cy="48593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52361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89" r:id="rId2"/>
    <p:sldLayoutId id="2147483690" r:id="rId3"/>
    <p:sldLayoutId id="2147483691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685" r:id="rId12"/>
    <p:sldLayoutId id="2147483686" r:id="rId13"/>
    <p:sldLayoutId id="2147483687" r:id="rId14"/>
    <p:sldLayoutId id="2147483702" r:id="rId15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 baseline="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288000" indent="-288000" algn="l" defTabSz="914400" rtl="0" eaLnBrk="1" latinLnBrk="0" hangingPunct="1">
        <a:lnSpc>
          <a:spcPct val="100000"/>
        </a:lnSpc>
        <a:spcBef>
          <a:spcPts val="600"/>
        </a:spcBef>
        <a:buClr>
          <a:schemeClr val="accent6"/>
        </a:buClr>
        <a:buSzPct val="80000"/>
        <a:buFont typeface="Wingdings 3" pitchFamily="18" charset="2"/>
        <a:buChar char=""/>
        <a:defRPr lang="de-CH" sz="2000" kern="1200" noProof="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39750" indent="-252413" algn="l" defTabSz="914400" rtl="0" eaLnBrk="1" latinLnBrk="0" hangingPunct="1">
        <a:lnSpc>
          <a:spcPct val="100000"/>
        </a:lnSpc>
        <a:spcBef>
          <a:spcPts val="600"/>
        </a:spcBef>
        <a:buClr>
          <a:srgbClr val="000000"/>
        </a:buClr>
        <a:buSzPct val="80000"/>
        <a:buFont typeface="Arial" pitchFamily="34" charset="0"/>
        <a:buChar char="•"/>
        <a:defRPr lang="de-CH" sz="2000" kern="1200" noProof="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806450" indent="-26670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SzPct val="90000"/>
        <a:buFont typeface="Symbol" panose="05050102010706020507" pitchFamily="18" charset="2"/>
        <a:buChar char="-"/>
        <a:defRPr lang="de-CH" sz="2000" kern="1200" noProof="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079500" indent="-27305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SzPct val="90000"/>
        <a:buFont typeface="Symbol" panose="05050102010706020507" pitchFamily="18" charset="2"/>
        <a:buChar char="-"/>
        <a:defRPr lang="de-CH" sz="2000" kern="1200" noProof="0" dirty="0" smtClean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342800" indent="-27305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SzPct val="90000"/>
        <a:buFont typeface="Symbol" panose="05050102010706020507" pitchFamily="18" charset="2"/>
        <a:buChar char="-"/>
        <a:tabLst/>
        <a:defRPr lang="de-CH" sz="2000" kern="1200" noProof="0" dirty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160000" indent="-270000" algn="l" defTabSz="914400" rtl="0" eaLnBrk="1" latinLnBrk="0" hangingPunct="1">
        <a:spcBef>
          <a:spcPts val="400"/>
        </a:spcBef>
        <a:buClr>
          <a:schemeClr val="tx1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520000" indent="-270000" algn="l" defTabSz="914400" rtl="0" eaLnBrk="1" latinLnBrk="0" hangingPunct="1">
        <a:spcBef>
          <a:spcPts val="400"/>
        </a:spcBef>
        <a:buClr>
          <a:schemeClr val="tx1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00" indent="-270000" algn="l" defTabSz="914400" rtl="0" eaLnBrk="1" latinLnBrk="0" hangingPunct="1">
        <a:spcBef>
          <a:spcPts val="400"/>
        </a:spcBef>
        <a:buClr>
          <a:schemeClr val="tx1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240000" indent="-270000" algn="l" defTabSz="914400" rtl="0" eaLnBrk="1" latinLnBrk="0" hangingPunct="1">
        <a:spcBef>
          <a:spcPts val="400"/>
        </a:spcBef>
        <a:buClr>
          <a:schemeClr val="tx1"/>
        </a:buClr>
        <a:buSzPct val="9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Gebäude, U-Bahn enthält.&#10;&#10;Automatisch generierte Beschreibung">
            <a:extLst>
              <a:ext uri="{FF2B5EF4-FFF2-40B4-BE49-F238E27FC236}">
                <a16:creationId xmlns:a16="http://schemas.microsoft.com/office/drawing/2014/main" id="{2BA71B02-F5D7-4AF4-9E0F-993967627E1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Untertitel 12">
            <a:extLst>
              <a:ext uri="{FF2B5EF4-FFF2-40B4-BE49-F238E27FC236}">
                <a16:creationId xmlns:a16="http://schemas.microsoft.com/office/drawing/2014/main" id="{3FDBE427-C4C6-454B-98B9-27361ED21E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3528" y="3933056"/>
            <a:ext cx="3600400" cy="1133076"/>
          </a:xfrm>
        </p:spPr>
        <p:txBody>
          <a:bodyPr/>
          <a:lstStyle/>
          <a:p>
            <a:r>
              <a:rPr lang="de-CH" sz="1200" dirty="0"/>
              <a:t>Winkelmann Domenico &amp; Winkler Olivier</a:t>
            </a:r>
          </a:p>
          <a:p>
            <a:fld id="{73F48A18-EDEA-4788-8934-22DFABF9C80C}" type="datetime2">
              <a:rPr lang="de-CH" sz="1200" smtClean="0"/>
              <a:t>Dienstag, 12. Januar 2021</a:t>
            </a:fld>
            <a:endParaRPr lang="de-CH" sz="12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9F6B0EE-6D70-440F-A5D5-0679D99229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188" y="3068960"/>
            <a:ext cx="3181671" cy="720080"/>
          </a:xfrm>
        </p:spPr>
        <p:txBody>
          <a:bodyPr/>
          <a:lstStyle/>
          <a:p>
            <a:r>
              <a:rPr lang="de-CH" sz="3200" dirty="0"/>
              <a:t>SBBFLOW</a:t>
            </a:r>
            <a:br>
              <a:rPr lang="de-CH" sz="3200" dirty="0"/>
            </a:br>
            <a:r>
              <a:rPr lang="de-CH" sz="1100" dirty="0"/>
              <a:t>Automatisches Ticketsystem</a:t>
            </a:r>
            <a:endParaRPr lang="de-CH" sz="32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6E4C9E6-2C86-4ED7-BBE2-382C3A6CFF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264" y="260648"/>
            <a:ext cx="1979712" cy="20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3386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Chancen und Risiken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10</a:t>
            </a:fld>
            <a:endParaRPr lang="de-CH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Kostenfaktor</a:t>
            </a:r>
          </a:p>
          <a:p>
            <a:r>
              <a:rPr lang="de-CH" dirty="0"/>
              <a:t>Aufwand</a:t>
            </a:r>
          </a:p>
          <a:p>
            <a:r>
              <a:rPr lang="de-CH" dirty="0"/>
              <a:t>Projekt über mehrere Jahre</a:t>
            </a:r>
          </a:p>
          <a:p>
            <a:r>
              <a:rPr lang="de-CH" dirty="0"/>
              <a:t>Schrittweise Einführung</a:t>
            </a:r>
          </a:p>
          <a:p>
            <a:r>
              <a:rPr lang="de-CH" dirty="0"/>
              <a:t>Überforderung Kunden</a:t>
            </a:r>
          </a:p>
          <a:p>
            <a:endParaRPr lang="de-CH" dirty="0"/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6B80A662-4150-458F-AB4E-1D9F4B5A35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</p:spPr>
        <p:txBody>
          <a:bodyPr/>
          <a:lstStyle/>
          <a:p>
            <a:r>
              <a:rPr lang="de-CH" noProof="0" dirty="0"/>
              <a:t>SBB • IT • Ausbildung • </a:t>
            </a:r>
            <a:fld id="{23367947-B9BD-4E58-8BF9-31533CB33B5A}" type="datetime1">
              <a:rPr lang="de-CH" noProof="0" smtClean="0"/>
              <a:t>12.01.2021</a:t>
            </a:fld>
            <a:endParaRPr lang="de-CH" noProof="0" dirty="0"/>
          </a:p>
        </p:txBody>
      </p:sp>
      <p:pic>
        <p:nvPicPr>
          <p:cNvPr id="3074" name="Picture 2" descr="Templeton-Growth-Fondsmanager zeigt Chancen und Risiken am aktuellen Markt  auf | AssCompact – News für Assekuranz und Finanzwirtschaft">
            <a:extLst>
              <a:ext uri="{FF2B5EF4-FFF2-40B4-BE49-F238E27FC236}">
                <a16:creationId xmlns:a16="http://schemas.microsoft.com/office/drawing/2014/main" id="{CE009658-3A0F-4C2E-89D8-327A66F27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356992"/>
            <a:ext cx="5236407" cy="3031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100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Gras, Himmel, draußen, Berg enthält.&#10;&#10;Automatisch generierte Beschreibung">
            <a:extLst>
              <a:ext uri="{FF2B5EF4-FFF2-40B4-BE49-F238E27FC236}">
                <a16:creationId xmlns:a16="http://schemas.microsoft.com/office/drawing/2014/main" id="{3D9F1C0E-C3CF-47E5-B214-224618BFF06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4320" y="-31409"/>
            <a:ext cx="10332640" cy="6889409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203848" y="908720"/>
            <a:ext cx="5688630" cy="798509"/>
          </a:xfrm>
        </p:spPr>
        <p:txBody>
          <a:bodyPr/>
          <a:lstStyle/>
          <a:p>
            <a:r>
              <a:rPr lang="de-CH" dirty="0"/>
              <a:t>Danke für Ihre Aufmerksamkeit.</a:t>
            </a:r>
          </a:p>
        </p:txBody>
      </p:sp>
    </p:spTree>
    <p:extLst>
      <p:ext uri="{BB962C8B-B14F-4D97-AF65-F5344CB8AC3E}">
        <p14:creationId xmlns:p14="http://schemas.microsoft.com/office/powerpoint/2010/main" val="547912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Agenda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2</a:t>
            </a:fld>
            <a:endParaRPr lang="de-CH" noProof="0" dirty="0"/>
          </a:p>
        </p:txBody>
      </p:sp>
      <p:sp>
        <p:nvSpPr>
          <p:cNvPr id="5" name="Agenda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Vorstellung Team</a:t>
            </a:r>
          </a:p>
          <a:p>
            <a:r>
              <a:rPr lang="de-CH" dirty="0"/>
              <a:t>Brainstorming</a:t>
            </a:r>
          </a:p>
          <a:p>
            <a:r>
              <a:rPr lang="de-CH" dirty="0"/>
              <a:t>Wo steht die SBB heute?</a:t>
            </a:r>
          </a:p>
          <a:p>
            <a:r>
              <a:rPr lang="de-CH" dirty="0"/>
              <a:t>Blockchain</a:t>
            </a:r>
          </a:p>
          <a:p>
            <a:r>
              <a:rPr lang="de-CH" dirty="0"/>
              <a:t>Internet </a:t>
            </a:r>
            <a:r>
              <a:rPr lang="de-CH" dirty="0" err="1"/>
              <a:t>of</a:t>
            </a:r>
            <a:r>
              <a:rPr lang="de-CH" dirty="0"/>
              <a:t> Things</a:t>
            </a:r>
          </a:p>
          <a:p>
            <a:r>
              <a:rPr lang="de-CH" dirty="0"/>
              <a:t>Was muss die SBB ändern?</a:t>
            </a:r>
          </a:p>
          <a:p>
            <a:r>
              <a:rPr lang="de-CH" dirty="0"/>
              <a:t>Aussichten der SBB</a:t>
            </a:r>
          </a:p>
          <a:p>
            <a:r>
              <a:rPr lang="de-CH" dirty="0"/>
              <a:t>Chancen und Risiken</a:t>
            </a:r>
          </a:p>
          <a:p>
            <a:pPr marL="0" indent="0">
              <a:buNone/>
            </a:pPr>
            <a:endParaRPr lang="de-CH" dirty="0"/>
          </a:p>
          <a:p>
            <a:endParaRPr lang="de-CH" dirty="0"/>
          </a:p>
          <a:p>
            <a:endParaRPr lang="de-CH" dirty="0"/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D83CDF05-AA10-4D63-A8EF-EFD0A5BCC8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</p:spPr>
        <p:txBody>
          <a:bodyPr/>
          <a:lstStyle/>
          <a:p>
            <a:r>
              <a:rPr lang="de-CH" noProof="0" dirty="0"/>
              <a:t>SBB • IT • Ausbildung • </a:t>
            </a:r>
            <a:fld id="{23367947-B9BD-4E58-8BF9-31533CB33B5A}" type="datetime1">
              <a:rPr lang="de-CH" noProof="0" smtClean="0"/>
              <a:t>12.01.2021</a:t>
            </a:fld>
            <a:endParaRPr lang="de-CH" noProof="0" dirty="0"/>
          </a:p>
        </p:txBody>
      </p:sp>
    </p:spTree>
    <p:extLst>
      <p:ext uri="{BB962C8B-B14F-4D97-AF65-F5344CB8AC3E}">
        <p14:creationId xmlns:p14="http://schemas.microsoft.com/office/powerpoint/2010/main" val="2886655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Team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3</a:t>
            </a:fld>
            <a:endParaRPr lang="de-CH" noProof="0" dirty="0"/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C1B4D812-79F7-4B2F-981B-BBD2F7E4C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</p:spPr>
        <p:txBody>
          <a:bodyPr/>
          <a:lstStyle/>
          <a:p>
            <a:r>
              <a:rPr lang="de-CH" noProof="0" dirty="0"/>
              <a:t>SBB • IT • Ausbildung • </a:t>
            </a:r>
            <a:fld id="{23367947-B9BD-4E58-8BF9-31533CB33B5A}" type="datetime1">
              <a:rPr lang="de-CH" noProof="0" smtClean="0"/>
              <a:t>12.01.2021</a:t>
            </a:fld>
            <a:endParaRPr lang="de-CH" noProof="0" dirty="0"/>
          </a:p>
        </p:txBody>
      </p:sp>
      <p:sp>
        <p:nvSpPr>
          <p:cNvPr id="12" name="Ellipse 11" descr="Ein Bild, das Person, Gebäude, draußen enthält.&#10;&#10;Automatisch generierte Beschreibung">
            <a:extLst>
              <a:ext uri="{FF2B5EF4-FFF2-40B4-BE49-F238E27FC236}">
                <a16:creationId xmlns:a16="http://schemas.microsoft.com/office/drawing/2014/main" id="{06430245-B498-4A77-9582-F8CE806F232C}"/>
              </a:ext>
            </a:extLst>
          </p:cNvPr>
          <p:cNvSpPr/>
          <p:nvPr/>
        </p:nvSpPr>
        <p:spPr>
          <a:xfrm>
            <a:off x="755650" y="2056960"/>
            <a:ext cx="2664296" cy="2664296"/>
          </a:xfrm>
          <a:prstGeom prst="ellipse">
            <a:avLst/>
          </a:prstGeom>
          <a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7" name="Ellipse 16" descr="Ein Bild, das Person, Gebäude, draußen, Mann enthält.&#10;&#10;Automatisch generierte Beschreibung">
            <a:extLst>
              <a:ext uri="{FF2B5EF4-FFF2-40B4-BE49-F238E27FC236}">
                <a16:creationId xmlns:a16="http://schemas.microsoft.com/office/drawing/2014/main" id="{A8F34A87-F452-4756-B9A5-434154F15ED4}"/>
              </a:ext>
            </a:extLst>
          </p:cNvPr>
          <p:cNvSpPr/>
          <p:nvPr/>
        </p:nvSpPr>
        <p:spPr>
          <a:xfrm>
            <a:off x="5652120" y="2096852"/>
            <a:ext cx="2621732" cy="2621732"/>
          </a:xfrm>
          <a:prstGeom prst="ellipse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DC194AC0-960C-48D4-9A00-E014C39AC2EC}"/>
              </a:ext>
            </a:extLst>
          </p:cNvPr>
          <p:cNvSpPr txBox="1"/>
          <p:nvPr/>
        </p:nvSpPr>
        <p:spPr>
          <a:xfrm>
            <a:off x="2699792" y="1916832"/>
            <a:ext cx="2304256" cy="2304256"/>
          </a:xfrm>
          <a:prstGeom prst="rect">
            <a:avLst/>
          </a:prstGeom>
          <a:noFill/>
        </p:spPr>
        <p:txBody>
          <a:bodyPr wrap="square" lIns="36000" tIns="36000" rIns="36000" bIns="36000" rtlCol="0">
            <a:noAutofit/>
          </a:bodyPr>
          <a:lstStyle/>
          <a:p>
            <a:endParaRPr lang="de-CH" sz="200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Agenda">
            <a:extLst>
              <a:ext uri="{FF2B5EF4-FFF2-40B4-BE49-F238E27FC236}">
                <a16:creationId xmlns:a16="http://schemas.microsoft.com/office/drawing/2014/main" id="{2EBDF24F-0482-4FC4-805F-0726B1BCBC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35670" y="4837914"/>
            <a:ext cx="2304256" cy="459677"/>
          </a:xfrm>
        </p:spPr>
        <p:txBody>
          <a:bodyPr/>
          <a:lstStyle/>
          <a:p>
            <a:pPr marL="0" indent="0" algn="ctr">
              <a:buNone/>
            </a:pPr>
            <a:r>
              <a:rPr lang="de-CH" dirty="0"/>
              <a:t>Winkler Olivier</a:t>
            </a:r>
          </a:p>
          <a:p>
            <a:pPr marL="0" indent="0" algn="ctr">
              <a:buNone/>
            </a:pPr>
            <a:r>
              <a:rPr lang="de-CH" dirty="0"/>
              <a:t>(IT-SWE-CCA)</a:t>
            </a:r>
          </a:p>
        </p:txBody>
      </p:sp>
      <p:sp>
        <p:nvSpPr>
          <p:cNvPr id="21" name="Agenda">
            <a:extLst>
              <a:ext uri="{FF2B5EF4-FFF2-40B4-BE49-F238E27FC236}">
                <a16:creationId xmlns:a16="http://schemas.microsoft.com/office/drawing/2014/main" id="{7C332301-CCE7-47BD-80AE-321EFE5AF2E3}"/>
              </a:ext>
            </a:extLst>
          </p:cNvPr>
          <p:cNvSpPr txBox="1">
            <a:spLocks/>
          </p:cNvSpPr>
          <p:nvPr/>
        </p:nvSpPr>
        <p:spPr>
          <a:xfrm>
            <a:off x="5652120" y="4886059"/>
            <a:ext cx="2621732" cy="4596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8000" indent="-288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6"/>
              </a:buClr>
              <a:buSzPct val="80000"/>
              <a:buFont typeface="Wingdings 3" pitchFamily="18" charset="2"/>
              <a:buChar char=""/>
              <a:defRPr lang="de-CH" sz="2000" kern="1200" noProof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39750" indent="-252413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rgbClr val="000000"/>
              </a:buClr>
              <a:buSzPct val="80000"/>
              <a:buFont typeface="Arial" pitchFamily="34" charset="0"/>
              <a:buChar char="•"/>
              <a:defRPr lang="de-CH" sz="2000" kern="1200" noProof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806450" indent="-2667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90000"/>
              <a:buFont typeface="Symbol" panose="05050102010706020507" pitchFamily="18" charset="2"/>
              <a:buChar char="-"/>
              <a:defRPr lang="de-CH" sz="2000" kern="1200" noProof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079500" indent="-2730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90000"/>
              <a:buFont typeface="Symbol" panose="05050102010706020507" pitchFamily="18" charset="2"/>
              <a:buChar char="-"/>
              <a:defRPr lang="de-CH" sz="2000" kern="1200" noProof="0" dirty="0" smtClean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342800" indent="-2730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90000"/>
              <a:buFont typeface="Symbol" panose="05050102010706020507" pitchFamily="18" charset="2"/>
              <a:buChar char="-"/>
              <a:tabLst/>
              <a:defRPr lang="de-CH" sz="2000" kern="1200" noProof="0" dirty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160000" indent="-270000" algn="l" defTabSz="914400" rtl="0" eaLnBrk="1" latinLnBrk="0" hangingPunct="1">
              <a:spcBef>
                <a:spcPts val="4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20000" indent="-270000" algn="l" defTabSz="914400" rtl="0" eaLnBrk="1" latinLnBrk="0" hangingPunct="1">
              <a:spcBef>
                <a:spcPts val="4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80000" indent="-270000" algn="l" defTabSz="914400" rtl="0" eaLnBrk="1" latinLnBrk="0" hangingPunct="1">
              <a:spcBef>
                <a:spcPts val="4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40000" indent="-270000" algn="l" defTabSz="914400" rtl="0" eaLnBrk="1" latinLnBrk="0" hangingPunct="1">
              <a:spcBef>
                <a:spcPts val="400"/>
              </a:spcBef>
              <a:buClr>
                <a:schemeClr val="tx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 pitchFamily="18" charset="2"/>
              <a:buNone/>
            </a:pPr>
            <a:r>
              <a:rPr lang="de-CH" dirty="0"/>
              <a:t>Winkelmann Domenico</a:t>
            </a:r>
          </a:p>
          <a:p>
            <a:pPr marL="0" indent="0" algn="ctr">
              <a:buNone/>
            </a:pPr>
            <a:r>
              <a:rPr lang="de-CH" dirty="0"/>
              <a:t>(IT-SWE-CCA)</a:t>
            </a:r>
          </a:p>
          <a:p>
            <a:pPr marL="0" indent="0" algn="ctr">
              <a:buFont typeface="Wingdings 3" pitchFamily="18" charset="2"/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16845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Brainstorming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4</a:t>
            </a:fld>
            <a:endParaRPr lang="de-CH" noProof="0" dirty="0"/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C1B4D812-79F7-4B2F-981B-BBD2F7E4C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</p:spPr>
        <p:txBody>
          <a:bodyPr/>
          <a:lstStyle/>
          <a:p>
            <a:r>
              <a:rPr lang="de-CH" noProof="0" dirty="0"/>
              <a:t>SBB • IT • Ausbildung • </a:t>
            </a:r>
            <a:fld id="{23367947-B9BD-4E58-8BF9-31533CB33B5A}" type="datetime1">
              <a:rPr lang="de-CH" noProof="0" smtClean="0"/>
              <a:t>12.01.2021</a:t>
            </a:fld>
            <a:endParaRPr lang="de-CH" noProof="0" dirty="0"/>
          </a:p>
        </p:txBody>
      </p:sp>
      <p:pic>
        <p:nvPicPr>
          <p:cNvPr id="2050" name="Picture 2" descr="Tipps für Brainstorming Methoden | Cleverclip Blog">
            <a:extLst>
              <a:ext uri="{FF2B5EF4-FFF2-40B4-BE49-F238E27FC236}">
                <a16:creationId xmlns:a16="http://schemas.microsoft.com/office/drawing/2014/main" id="{5C970CDE-F778-4258-9926-B35103506D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7" r="9842"/>
          <a:stretch/>
        </p:blipFill>
        <p:spPr bwMode="auto">
          <a:xfrm>
            <a:off x="1475656" y="2060848"/>
            <a:ext cx="6192688" cy="4289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4455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Wo steht die SBB heute?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noProof="0" dirty="0"/>
              <a:t>SBB • IT • Ausbildung • </a:t>
            </a:r>
            <a:fld id="{23367947-B9BD-4E58-8BF9-31533CB33B5A}" type="datetime1">
              <a:rPr lang="de-CH" noProof="0" smtClean="0"/>
              <a:t>12.01.2021</a:t>
            </a:fld>
            <a:endParaRPr lang="de-CH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5</a:t>
            </a:fld>
            <a:endParaRPr lang="de-CH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Innovatives Handeln</a:t>
            </a:r>
          </a:p>
          <a:p>
            <a:r>
              <a:rPr lang="de-CH" dirty="0"/>
              <a:t>Eingeschränkt durch strikte Standards</a:t>
            </a:r>
          </a:p>
          <a:p>
            <a:r>
              <a:rPr lang="de-CH" dirty="0"/>
              <a:t>Interesse an neuen Technologien</a:t>
            </a:r>
          </a:p>
          <a:p>
            <a:endParaRPr lang="de-CH" dirty="0"/>
          </a:p>
        </p:txBody>
      </p:sp>
      <p:pic>
        <p:nvPicPr>
          <p:cNvPr id="7" name="Grafik 6" descr="Ein Bild, das Text, Person, Mann, stehend enthält.&#10;&#10;Automatisch generierte Beschreibung">
            <a:extLst>
              <a:ext uri="{FF2B5EF4-FFF2-40B4-BE49-F238E27FC236}">
                <a16:creationId xmlns:a16="http://schemas.microsoft.com/office/drawing/2014/main" id="{789777E8-4608-4A0E-A1FD-79483FE4441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3068960"/>
            <a:ext cx="5111522" cy="341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95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Blockchain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6</a:t>
            </a:fld>
            <a:endParaRPr lang="de-CH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Kundendaten sind sicher</a:t>
            </a:r>
          </a:p>
          <a:p>
            <a:r>
              <a:rPr lang="de-CH" dirty="0"/>
              <a:t>Hohe Übertragungsgeschwindigkeit</a:t>
            </a:r>
          </a:p>
          <a:p>
            <a:r>
              <a:rPr lang="de-CH" dirty="0"/>
              <a:t>Qualität kann gesichert werden</a:t>
            </a:r>
          </a:p>
          <a:p>
            <a:endParaRPr lang="de-CH" dirty="0"/>
          </a:p>
        </p:txBody>
      </p:sp>
      <p:sp>
        <p:nvSpPr>
          <p:cNvPr id="7" name="Fußzeilenplatzhalter 2">
            <a:extLst>
              <a:ext uri="{FF2B5EF4-FFF2-40B4-BE49-F238E27FC236}">
                <a16:creationId xmlns:a16="http://schemas.microsoft.com/office/drawing/2014/main" id="{073F0BA7-5A7A-4137-AC28-37FBDB5FDA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</p:spPr>
        <p:txBody>
          <a:bodyPr/>
          <a:lstStyle/>
          <a:p>
            <a:r>
              <a:rPr lang="de-CH" noProof="0" dirty="0"/>
              <a:t>SBB • IT • Ausbildung • </a:t>
            </a:r>
            <a:fld id="{23367947-B9BD-4E58-8BF9-31533CB33B5A}" type="datetime1">
              <a:rPr lang="de-CH" noProof="0" smtClean="0"/>
              <a:t>12.01.2021</a:t>
            </a:fld>
            <a:endParaRPr lang="de-CH" noProof="0" dirty="0"/>
          </a:p>
        </p:txBody>
      </p:sp>
      <p:pic>
        <p:nvPicPr>
          <p:cNvPr id="1026" name="Picture 2" descr="Die 7 weitverbreitetsten Blockchain-Mythen - WU Executive Academy">
            <a:extLst>
              <a:ext uri="{FF2B5EF4-FFF2-40B4-BE49-F238E27FC236}">
                <a16:creationId xmlns:a16="http://schemas.microsoft.com/office/drawing/2014/main" id="{FC318194-4389-4991-AF51-93E16E4FF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3086337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9013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Internet </a:t>
            </a:r>
            <a:r>
              <a:rPr lang="de-CH" dirty="0" err="1"/>
              <a:t>of</a:t>
            </a:r>
            <a:r>
              <a:rPr lang="de-CH" dirty="0"/>
              <a:t> Things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7</a:t>
            </a:fld>
            <a:endParaRPr lang="de-CH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>
          <a:xfrm>
            <a:off x="748442" y="1630186"/>
            <a:ext cx="8064500" cy="4859337"/>
          </a:xfrm>
        </p:spPr>
        <p:txBody>
          <a:bodyPr/>
          <a:lstStyle/>
          <a:p>
            <a:r>
              <a:rPr lang="de-CH" dirty="0"/>
              <a:t>Bluetooth</a:t>
            </a:r>
          </a:p>
          <a:p>
            <a:r>
              <a:rPr lang="de-CH" dirty="0"/>
              <a:t>WLAN</a:t>
            </a:r>
          </a:p>
          <a:p>
            <a:r>
              <a:rPr lang="de-CH" dirty="0"/>
              <a:t>NFC</a:t>
            </a:r>
          </a:p>
        </p:txBody>
      </p:sp>
      <p:sp>
        <p:nvSpPr>
          <p:cNvPr id="7" name="Fußzeilenplatzhalter 2">
            <a:extLst>
              <a:ext uri="{FF2B5EF4-FFF2-40B4-BE49-F238E27FC236}">
                <a16:creationId xmlns:a16="http://schemas.microsoft.com/office/drawing/2014/main" id="{073F0BA7-5A7A-4137-AC28-37FBDB5FDA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</p:spPr>
        <p:txBody>
          <a:bodyPr/>
          <a:lstStyle/>
          <a:p>
            <a:r>
              <a:rPr lang="de-CH" noProof="0" dirty="0"/>
              <a:t>SBB • IT • Ausbildung • </a:t>
            </a:r>
            <a:fld id="{23367947-B9BD-4E58-8BF9-31533CB33B5A}" type="datetime1">
              <a:rPr lang="de-CH" noProof="0" smtClean="0"/>
              <a:t>12.01.2021</a:t>
            </a:fld>
            <a:endParaRPr lang="de-CH" noProof="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98C6CF1-537C-48A4-B697-4B9A941CCD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817" y="3212976"/>
            <a:ext cx="714375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95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Was muss die SBB ändern?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noProof="0" dirty="0"/>
              <a:t>SBB • IT • Ausbildung • </a:t>
            </a:r>
            <a:fld id="{23367947-B9BD-4E58-8BF9-31533CB33B5A}" type="datetime1">
              <a:rPr lang="de-CH" noProof="0" smtClean="0"/>
              <a:t>12.01.2021</a:t>
            </a:fld>
            <a:endParaRPr lang="de-CH" noProof="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8</a:t>
            </a:fld>
            <a:endParaRPr lang="de-CH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Fahrzeugflotte / Infrastruktur modernisieren</a:t>
            </a:r>
          </a:p>
          <a:p>
            <a:r>
              <a:rPr lang="de-CH" dirty="0"/>
              <a:t>Datenverwaltung implementieren</a:t>
            </a:r>
          </a:p>
          <a:p>
            <a:r>
              <a:rPr lang="de-CH" dirty="0"/>
              <a:t>Mobile App erweitern</a:t>
            </a:r>
          </a:p>
          <a:p>
            <a:r>
              <a:rPr lang="de-CH" dirty="0"/>
              <a:t>Software</a:t>
            </a:r>
          </a:p>
          <a:p>
            <a:endParaRPr lang="de-CH" dirty="0"/>
          </a:p>
        </p:txBody>
      </p:sp>
      <p:pic>
        <p:nvPicPr>
          <p:cNvPr id="7" name="Grafik 6" descr="Ein Bild, das Person, drinnen enthält.&#10;&#10;Automatisch generierte Beschreibung">
            <a:extLst>
              <a:ext uri="{FF2B5EF4-FFF2-40B4-BE49-F238E27FC236}">
                <a16:creationId xmlns:a16="http://schemas.microsoft.com/office/drawing/2014/main" id="{7CBAA13B-51B4-47E2-8850-311503A0DB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6075" y="2492896"/>
            <a:ext cx="5244075" cy="393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784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Aussichten der SBB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E115662-413A-4888-B9BC-797CDE14544F}" type="slidenum">
              <a:rPr lang="de-CH" noProof="0" smtClean="0"/>
              <a:pPr/>
              <a:t>9</a:t>
            </a:fld>
            <a:endParaRPr lang="de-CH" noProof="0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ÖV wird noch attraktiver</a:t>
            </a:r>
          </a:p>
          <a:p>
            <a:r>
              <a:rPr lang="de-CH" dirty="0"/>
              <a:t>Kosten können gespart werden</a:t>
            </a:r>
          </a:p>
          <a:p>
            <a:r>
              <a:rPr lang="de-CH" dirty="0"/>
              <a:t>Fahrten ohne gültigen Fahrschein können erschwert werden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B83EE320-5E74-41EC-A7AD-8A31ABE573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0" y="6618257"/>
            <a:ext cx="3960440" cy="123111"/>
          </a:xfrm>
        </p:spPr>
        <p:txBody>
          <a:bodyPr/>
          <a:lstStyle/>
          <a:p>
            <a:r>
              <a:rPr lang="de-CH" noProof="0" dirty="0"/>
              <a:t>SBB • IT • Ausbildung • </a:t>
            </a:r>
            <a:fld id="{23367947-B9BD-4E58-8BF9-31533CB33B5A}" type="datetime1">
              <a:rPr lang="de-CH" noProof="0" smtClean="0"/>
              <a:t>12.01.2021</a:t>
            </a:fld>
            <a:endParaRPr lang="de-CH" noProof="0" dirty="0"/>
          </a:p>
        </p:txBody>
      </p:sp>
      <p:pic>
        <p:nvPicPr>
          <p:cNvPr id="7" name="Grafik 6" descr="Ein Bild, das Gras, Himmel, draußen, Natur enthält.&#10;&#10;Automatisch generierte Beschreibung">
            <a:extLst>
              <a:ext uri="{FF2B5EF4-FFF2-40B4-BE49-F238E27FC236}">
                <a16:creationId xmlns:a16="http://schemas.microsoft.com/office/drawing/2014/main" id="{F408CCED-8D8A-474B-82F7-32D2B5192D1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56" y="2818614"/>
            <a:ext cx="5544294" cy="369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894356"/>
      </p:ext>
    </p:extLst>
  </p:cSld>
  <p:clrMapOvr>
    <a:masterClrMapping/>
  </p:clrMapOvr>
</p:sld>
</file>

<file path=ppt/theme/theme1.xml><?xml version="1.0" encoding="utf-8"?>
<a:theme xmlns:a="http://schemas.openxmlformats.org/drawingml/2006/main" name="20170830_PPT-Vorlage_NEU_4-3">
  <a:themeElements>
    <a:clrScheme name="SBB">
      <a:dk1>
        <a:srgbClr val="000000"/>
      </a:dk1>
      <a:lt1>
        <a:srgbClr val="FFFFFF"/>
      </a:lt1>
      <a:dk2>
        <a:srgbClr val="B7B7B7"/>
      </a:dk2>
      <a:lt2>
        <a:srgbClr val="4C4C4C"/>
      </a:lt2>
      <a:accent1>
        <a:srgbClr val="ABADCB"/>
      </a:accent1>
      <a:accent2>
        <a:srgbClr val="6C6FA4"/>
      </a:accent2>
      <a:accent3>
        <a:srgbClr val="2D327D"/>
      </a:accent3>
      <a:accent4>
        <a:srgbClr val="FF9999"/>
      </a:accent4>
      <a:accent5>
        <a:srgbClr val="FF4C4C"/>
      </a:accent5>
      <a:accent6>
        <a:srgbClr val="FF0000"/>
      </a:accent6>
      <a:hlink>
        <a:srgbClr val="2D327D"/>
      </a:hlink>
      <a:folHlink>
        <a:srgbClr val="2D327D"/>
      </a:folHlink>
    </a:clrScheme>
    <a:fontScheme name="SBB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wrap="square" lIns="36000" tIns="36000" rIns="36000" bIns="36000" rtlCol="0" anchor="t" anchorCtr="0">
        <a:normAutofit/>
      </a:bodyPr>
      <a:lstStyle>
        <a:defPPr algn="ctr">
          <a:defRPr sz="2400" b="1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rgbClr val="B7B7B7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normAutofit/>
      </a:bodyPr>
      <a:lstStyle>
        <a:defPPr>
          <a:defRPr sz="2000" dirty="0" smtClean="0">
            <a:latin typeface="Arial" pitchFamily="34" charset="0"/>
            <a:cs typeface="Arial" pitchFamily="34" charset="0"/>
          </a:defRPr>
        </a:defPPr>
      </a:lstStyle>
    </a:txDef>
  </a:objectDefaults>
  <a:extraClrSchemeLst>
    <a:extraClrScheme>
      <a:clrScheme name="SBB">
        <a:dk1>
          <a:sysClr val="windowText" lastClr="000000"/>
        </a:dk1>
        <a:lt1>
          <a:sysClr val="window" lastClr="FFFFFF"/>
        </a:lt1>
        <a:dk2>
          <a:srgbClr val="B7B7B7"/>
        </a:dk2>
        <a:lt2>
          <a:srgbClr val="4C4C4C"/>
        </a:lt2>
        <a:accent1>
          <a:srgbClr val="ABADCB"/>
        </a:accent1>
        <a:accent2>
          <a:srgbClr val="6C6FA4"/>
        </a:accent2>
        <a:accent3>
          <a:srgbClr val="2D327D"/>
        </a:accent3>
        <a:accent4>
          <a:srgbClr val="FF9999"/>
        </a:accent4>
        <a:accent5>
          <a:srgbClr val="FF4C4C"/>
        </a:accent5>
        <a:accent6>
          <a:srgbClr val="EB0000"/>
        </a:accent6>
        <a:hlink>
          <a:srgbClr val="2D327D"/>
        </a:hlink>
        <a:folHlink>
          <a:srgbClr val="D5D6E5"/>
        </a:folHlink>
      </a:clrScheme>
    </a:extraClrScheme>
  </a:extraClrSchemeLst>
  <a:extLst>
    <a:ext uri="{05A4C25C-085E-4340-85A3-A5531E510DB2}">
      <thm15:themeFamily xmlns:thm15="http://schemas.microsoft.com/office/thememl/2012/main" name="20171027_PPT-Vorlage_NEU_4-3_DE.potx" id="{5FE90F88-8C88-4F2F-AF71-94FD39BF845A}" vid="{EE670847-8B67-43F4-9160-663FE92AFDE3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tns:customPropertyEditors xmlns:tns="http://schemas.microsoft.com/office/2006/customDocumentInformationPanel">
  <tns:showOnOpen>false</tns:showOnOpen>
  <tns:defaultPropertyEditorNamespace>Standard- und SharePoint-Bibliothekseigenschaften</tns:defaultPropertyEditorNamespace>
</tns:customPropertyEdito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EE0AF36A37D2D74E88FA6114FD4655C1" ma:contentTypeVersion="12" ma:contentTypeDescription="Ein neues Dokument erstellen." ma:contentTypeScope="" ma:versionID="5a673259327ce44436ddd3f4a9c519c0">
  <xsd:schema xmlns:xsd="http://www.w3.org/2001/XMLSchema" xmlns:xs="http://www.w3.org/2001/XMLSchema" xmlns:p="http://schemas.microsoft.com/office/2006/metadata/properties" xmlns:ns2="3d81c7c1-4ebb-4181-a610-96c894e30670" xmlns:ns3="6dd46dc8-cfd8-48d6-940f-0458efc18d58" targetNamespace="http://schemas.microsoft.com/office/2006/metadata/properties" ma:root="true" ma:fieldsID="21079dbfd4fc57a9dcc16a2a05b73eca" ns2:_="" ns3:_="">
    <xsd:import namespace="3d81c7c1-4ebb-4181-a610-96c894e30670"/>
    <xsd:import namespace="6dd46dc8-cfd8-48d6-940f-0458efc18d58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2:SharedWithUsers" minOccurs="0"/>
                <xsd:element ref="ns2:SharedWithDetail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81c7c1-4ebb-4181-a610-96c894e3067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Beständige ID" ma:description="ID beim Hinzufügen beibehalten." ma:hidden="true" ma:internalName="_dlc_DocIdPersistId" ma:readOnly="true">
      <xsd:simpleType>
        <xsd:restriction base="dms:Boolean"/>
      </xsd:simpleType>
    </xsd:element>
    <xsd:element name="SharedWithUsers" ma:index="16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d46dc8-cfd8-48d6-940f-0458efc18d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21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3d81c7c1-4ebb-4181-a610-96c894e30670">50CFLSKDA7B2-1702680121-18142</_dlc_DocId>
    <_dlc_DocIdUrl xmlns="3d81c7c1-4ebb-4181-a610-96c894e30670">
      <Url>https://sbb.sharepoint.com/sites/verbesserung-datenumgang/_layouts/15/DocIdRedir.aspx?ID=50CFLSKDA7B2-1702680121-18142</Url>
      <Description>50CFLSKDA7B2-1702680121-18142</Description>
    </_dlc_DocIdUrl>
  </documentManagement>
</p:properties>
</file>

<file path=customXml/itemProps1.xml><?xml version="1.0" encoding="utf-8"?>
<ds:datastoreItem xmlns:ds="http://schemas.openxmlformats.org/officeDocument/2006/customXml" ds:itemID="{49478669-F5C7-40B1-91DE-3FFEA2EC19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26F925D-5B5E-4ED9-8F1A-0031942F8FB6}">
  <ds:schemaRefs>
    <ds:schemaRef ds:uri="http://schemas.microsoft.com/office/2006/customDocumentInformationPanel"/>
  </ds:schemaRefs>
</ds:datastoreItem>
</file>

<file path=customXml/itemProps3.xml><?xml version="1.0" encoding="utf-8"?>
<ds:datastoreItem xmlns:ds="http://schemas.openxmlformats.org/officeDocument/2006/customXml" ds:itemID="{0CCF41EE-66D2-4950-8092-00C95D6F58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d81c7c1-4ebb-4181-a610-96c894e30670"/>
    <ds:schemaRef ds:uri="6dd46dc8-cfd8-48d6-940f-0458efc18d5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EB025BFF-1790-43E1-B385-7B02E87689C1}">
  <ds:schemaRefs>
    <ds:schemaRef ds:uri="http://schemas.microsoft.com/sharepoint/events"/>
  </ds:schemaRefs>
</ds:datastoreItem>
</file>

<file path=customXml/itemProps5.xml><?xml version="1.0" encoding="utf-8"?>
<ds:datastoreItem xmlns:ds="http://schemas.openxmlformats.org/officeDocument/2006/customXml" ds:itemID="{4ABBA91C-7362-4181-84E0-BA62D80F712B}">
  <ds:schemaRefs>
    <ds:schemaRef ds:uri="3d81c7c1-4ebb-4181-a610-96c894e30670"/>
    <ds:schemaRef ds:uri="http://purl.org/dc/dcmitype/"/>
    <ds:schemaRef ds:uri="http://purl.org/dc/elements/1.1/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purl.org/dc/terms/"/>
    <ds:schemaRef ds:uri="6dd46dc8-cfd8-48d6-940f-0458efc18d58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20171027_PPT-Vorlage_NEU_4-3_DE</Template>
  <TotalTime>0</TotalTime>
  <Words>204</Words>
  <Application>Microsoft Office PowerPoint</Application>
  <PresentationFormat>Bildschirmpräsentation (4:3)</PresentationFormat>
  <Paragraphs>65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6" baseType="lpstr">
      <vt:lpstr>Symbol</vt:lpstr>
      <vt:lpstr>Arial</vt:lpstr>
      <vt:lpstr>Wingdings 3</vt:lpstr>
      <vt:lpstr>Calibri</vt:lpstr>
      <vt:lpstr>20170830_PPT-Vorlage_NEU_4-3</vt:lpstr>
      <vt:lpstr>SBBFLOW Automatisches Ticketsystem</vt:lpstr>
      <vt:lpstr>Agenda</vt:lpstr>
      <vt:lpstr>Team</vt:lpstr>
      <vt:lpstr>Brainstorming</vt:lpstr>
      <vt:lpstr>Wo steht die SBB heute?</vt:lpstr>
      <vt:lpstr>Blockchain</vt:lpstr>
      <vt:lpstr>Internet of Things</vt:lpstr>
      <vt:lpstr>Was muss die SBB ändern?</vt:lpstr>
      <vt:lpstr>Aussichten der SBB </vt:lpstr>
      <vt:lpstr>Chancen und Risiken</vt:lpstr>
      <vt:lpstr>Danke für Ihre Aufmerksamkeit.</vt:lpstr>
    </vt:vector>
  </TitlesOfParts>
  <Company>SBB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</dc:title>
  <dc:creator>Aebi Joel (IT-SWE-CCA - Extern)</dc:creator>
  <cp:lastModifiedBy>Olivier Etienne Winkler</cp:lastModifiedBy>
  <cp:revision>54</cp:revision>
  <dcterms:created xsi:type="dcterms:W3CDTF">2021-01-04T15:21:16Z</dcterms:created>
  <dcterms:modified xsi:type="dcterms:W3CDTF">2021-01-12T20:30:11Z</dcterms:modified>
  <cp:contentStatus>1;#In Arbeit|5da52893-878e-4f16-8c0f-6f1d371a87cc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0x010100EE0AF36A37D2D74E88FA6114FD4655C1</vt:lpwstr>
  </property>
  <property fmtid="{D5CDD505-2E9C-101B-9397-08002B2CF9AE}" pid="3" name="SBB">
    <vt:lpwstr>1</vt:lpwstr>
  </property>
  <property fmtid="{D5CDD505-2E9C-101B-9397-08002B2CF9AE}" pid="4" name="_dlc_DocIdItemGuid">
    <vt:lpwstr>6496ad50-f11f-434f-a8ce-fff370c77b78</vt:lpwstr>
  </property>
  <property fmtid="{D5CDD505-2E9C-101B-9397-08002B2CF9AE}" pid="5" name="Confidentiality">
    <vt:lpwstr>2;#Intern|62a0be02-f36a-4921-b808-50c565cb6ae4</vt:lpwstr>
  </property>
  <property fmtid="{D5CDD505-2E9C-101B-9397-08002B2CF9AE}" pid="6" name="Status">
    <vt:lpwstr>1;#In Arbeit|5da52893-878e-4f16-8c0f-6f1d371a87cc</vt:lpwstr>
  </property>
  <property fmtid="{D5CDD505-2E9C-101B-9397-08002B2CF9AE}" pid="7" name="Keyword">
    <vt:lpwstr/>
  </property>
  <property fmtid="{D5CDD505-2E9C-101B-9397-08002B2CF9AE}" pid="8" name="Status_0">
    <vt:lpwstr>In Arbeit|5da52893-878e-4f16-8c0f-6f1d371a87cc</vt:lpwstr>
  </property>
  <property fmtid="{D5CDD505-2E9C-101B-9397-08002B2CF9AE}" pid="9" name="Confidentiality_0">
    <vt:lpwstr>Intern|62a0be02-f36a-4921-b808-50c565cb6ae4</vt:lpwstr>
  </property>
  <property fmtid="{D5CDD505-2E9C-101B-9397-08002B2CF9AE}" pid="10" name="DocumentOwner">
    <vt:lpwstr/>
  </property>
  <property fmtid="{D5CDD505-2E9C-101B-9397-08002B2CF9AE}" pid="11" name="AuthorisedAudience">
    <vt:lpwstr/>
  </property>
  <property fmtid="{D5CDD505-2E9C-101B-9397-08002B2CF9AE}" pid="12" name="Keyword_0">
    <vt:lpwstr/>
  </property>
  <property fmtid="{D5CDD505-2E9C-101B-9397-08002B2CF9AE}" pid="13" name="MP_InheritedTags">
    <vt:lpwstr/>
  </property>
  <property fmtid="{D5CDD505-2E9C-101B-9397-08002B2CF9AE}" pid="14" name="DateSHPTitle">
    <vt:lpwstr>1/12/2021 7:15:53 AM</vt:lpwstr>
  </property>
  <property fmtid="{D5CDD505-2E9C-101B-9397-08002B2CF9AE}" pid="15" name="TmpVertraulichkeit">
    <vt:lpwstr>50CFLSKDA7B2-1702680121-18142</vt:lpwstr>
  </property>
  <property fmtid="{D5CDD505-2E9C-101B-9397-08002B2CF9AE}" pid="16" name="TmpStatus">
    <vt:lpwstr>in Arbeit</vt:lpwstr>
  </property>
  <property fmtid="{D5CDD505-2E9C-101B-9397-08002B2CF9AE}" pid="17" name="DateBDPTitle">
    <vt:lpwstr>04.01.2021 16:21:17</vt:lpwstr>
  </property>
  <property fmtid="{D5CDD505-2E9C-101B-9397-08002B2CF9AE}" pid="18" name="ValueBDPTitle">
    <vt:lpwstr>PowerPoint Presentation</vt:lpwstr>
  </property>
  <property fmtid="{D5CDD505-2E9C-101B-9397-08002B2CF9AE}" pid="19" name="ValueSHPTitle">
    <vt:lpwstr>PowerPoint Presentation</vt:lpwstr>
  </property>
</Properties>
</file>

<file path=docProps/thumbnail.jpeg>
</file>